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fonts/font2.fntdata" ContentType="application/x-fontdata"/>
  <Override PartName="/ppt/fonts/font3.fntdata" ContentType="application/x-fontdata"/>
  <Override PartName="/ppt/fonts/font4.fntdata" ContentType="application/x-fontdata"/>
  <Override PartName="/ppt/fonts/font5.fntdata" ContentType="application/x-fontdata"/>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6" r:id="rId3"/>
    <p:sldId id="257" r:id="rId5"/>
    <p:sldId id="258" r:id="rId6"/>
    <p:sldId id="259" r:id="rId7"/>
    <p:sldId id="260" r:id="rId8"/>
    <p:sldId id="261" r:id="rId9"/>
    <p:sldId id="262" r:id="rId10"/>
    <p:sldId id="263" r:id="rId11"/>
    <p:sldId id="264" r:id="rId12"/>
    <p:sldId id="265" r:id="rId13"/>
  </p:sldIdLst>
  <p:sldSz cx="9144000" cy="5143500"/>
  <p:notesSz cx="6858000" cy="9144000"/>
  <p:embeddedFontLst>
    <p:embeddedFont>
      <p:font typeface="Nunito"/>
      <p:regular r:id="rId17"/>
    </p:embeddedFont>
    <p:embeddedFont>
      <p:font typeface="Calibri" panose="020F0502020204030204"/>
      <p:regular r:id="rId18"/>
    </p:embeddedFont>
    <p:embeddedFont>
      <p:font typeface="Roboto" panose="02000000000000000000"/>
      <p:regular r:id="rId19"/>
      <p:bold r:id="rId20"/>
      <p: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20"/>
    <p:restoredTop sz="94660"/>
  </p:normalViewPr>
  <p:slideViewPr>
    <p:cSldViewPr snapToGrid="0" showGuides="1">
      <p:cViewPr varScale="1">
        <p:scale>
          <a:sx n="100" d="100"/>
          <a:sy n="100" d="100"/>
        </p:scale>
        <p:origin x="0" y="0"/>
      </p:cViewPr>
      <p:guideLst>
        <p:guide orient="horz" pos="1620"/>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font" Target="fonts/font5.fntdata"/><Relationship Id="rId20" Type="http://schemas.openxmlformats.org/officeDocument/2006/relationships/font" Target="fonts/font4.fntdata"/><Relationship Id="rId2" Type="http://schemas.openxmlformats.org/officeDocument/2006/relationships/theme" Target="theme/theme1.xml"/><Relationship Id="rId19" Type="http://schemas.openxmlformats.org/officeDocument/2006/relationships/font" Target="fonts/font3.fntdata"/><Relationship Id="rId18" Type="http://schemas.openxmlformats.org/officeDocument/2006/relationships/font" Target="fonts/font2.fntdata"/><Relationship Id="rId17" Type="http://schemas.openxmlformats.org/officeDocument/2006/relationships/font" Target="fonts/font1.fntdata"/><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2" name="Shape 2"/>
        <p:cNvGrpSpPr/>
        <p:nvPr/>
      </p:nvGrpSpPr>
      <p:grpSpPr>
        <a:xfrm>
          <a:off x="0" y="0"/>
          <a:ext cx="0" cy="0"/>
          <a:chOff x="0" y="0"/>
          <a:chExt cx="0" cy="0"/>
        </a:xfrm>
      </p:grpSpPr>
      <p:sp>
        <p:nvSpPr>
          <p:cNvPr id="3" name="Google Shape;3;n"/>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31" name="Shape 131"/>
        <p:cNvGrpSpPr/>
        <p:nvPr/>
      </p:nvGrpSpPr>
      <p:grpSpPr>
        <a:xfrm>
          <a:off x="0" y="0"/>
          <a:ext cx="0" cy="0"/>
          <a:chOff x="0" y="0"/>
          <a:chExt cx="0" cy="0"/>
        </a:xfrm>
      </p:grpSpPr>
      <p:sp>
        <p:nvSpPr>
          <p:cNvPr id="132" name="Google Shape;132;p:notes"/>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p: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PhAnim="0" showMasterSp="0">
  <p:cSld>
    <p:spTree>
      <p:nvGrpSpPr>
        <p:cNvPr id="189" name="Shape 189"/>
        <p:cNvGrpSpPr/>
        <p:nvPr/>
      </p:nvGrpSpPr>
      <p:grpSpPr>
        <a:xfrm>
          <a:off x="0" y="0"/>
          <a:ext cx="0" cy="0"/>
          <a:chOff x="0" y="0"/>
          <a:chExt cx="0" cy="0"/>
        </a:xfrm>
      </p:grpSpPr>
      <p:sp>
        <p:nvSpPr>
          <p:cNvPr id="190" name="Google Shape;190;g5b7189dc24_0_369: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5b7189dc24_0_369: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37" name="Shape 137"/>
        <p:cNvGrpSpPr/>
        <p:nvPr/>
      </p:nvGrpSpPr>
      <p:grpSpPr>
        <a:xfrm>
          <a:off x="0" y="0"/>
          <a:ext cx="0" cy="0"/>
          <a:chOff x="0" y="0"/>
          <a:chExt cx="0" cy="0"/>
        </a:xfrm>
      </p:grpSpPr>
      <p:sp>
        <p:nvSpPr>
          <p:cNvPr id="138" name="Google Shape;138;g5b7189dc24_0_261: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5b7189dc24_0_261: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44" name="Shape 144"/>
        <p:cNvGrpSpPr/>
        <p:nvPr/>
      </p:nvGrpSpPr>
      <p:grpSpPr>
        <a:xfrm>
          <a:off x="0" y="0"/>
          <a:ext cx="0" cy="0"/>
          <a:chOff x="0" y="0"/>
          <a:chExt cx="0" cy="0"/>
        </a:xfrm>
      </p:grpSpPr>
      <p:sp>
        <p:nvSpPr>
          <p:cNvPr id="145" name="Google Shape;145;g14d995665d8_0_2: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14d995665d8_0_2: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50" name="Shape 150"/>
        <p:cNvGrpSpPr/>
        <p:nvPr/>
      </p:nvGrpSpPr>
      <p:grpSpPr>
        <a:xfrm>
          <a:off x="0" y="0"/>
          <a:ext cx="0" cy="0"/>
          <a:chOff x="0" y="0"/>
          <a:chExt cx="0" cy="0"/>
        </a:xfrm>
      </p:grpSpPr>
      <p:sp>
        <p:nvSpPr>
          <p:cNvPr id="151" name="Google Shape;151;g1f1bda1b5d4_0_12: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1f1bda1b5d4_0_12: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57" name="Shape 157"/>
        <p:cNvGrpSpPr/>
        <p:nvPr/>
      </p:nvGrpSpPr>
      <p:grpSpPr>
        <a:xfrm>
          <a:off x="0" y="0"/>
          <a:ext cx="0" cy="0"/>
          <a:chOff x="0" y="0"/>
          <a:chExt cx="0" cy="0"/>
        </a:xfrm>
      </p:grpSpPr>
      <p:sp>
        <p:nvSpPr>
          <p:cNvPr id="158" name="Google Shape;158;g1f1bda1b5d4_0_23: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1f1bda1b5d4_0_23: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64" name="Shape 164"/>
        <p:cNvGrpSpPr/>
        <p:nvPr/>
      </p:nvGrpSpPr>
      <p:grpSpPr>
        <a:xfrm>
          <a:off x="0" y="0"/>
          <a:ext cx="0" cy="0"/>
          <a:chOff x="0" y="0"/>
          <a:chExt cx="0" cy="0"/>
        </a:xfrm>
      </p:grpSpPr>
      <p:sp>
        <p:nvSpPr>
          <p:cNvPr id="165" name="Google Shape;165;g1f1bda1b5d4_0_39: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1f1bda1b5d4_0_39: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PhAnim="0" showMasterSp="0">
  <p:cSld>
    <p:spTree>
      <p:nvGrpSpPr>
        <p:cNvPr id="170" name="Shape 170"/>
        <p:cNvGrpSpPr/>
        <p:nvPr/>
      </p:nvGrpSpPr>
      <p:grpSpPr>
        <a:xfrm>
          <a:off x="0" y="0"/>
          <a:ext cx="0" cy="0"/>
          <a:chOff x="0" y="0"/>
          <a:chExt cx="0" cy="0"/>
        </a:xfrm>
      </p:grpSpPr>
      <p:sp>
        <p:nvSpPr>
          <p:cNvPr id="171" name="Google Shape;171;g1f1bda1b5d4_0_47: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1f1bda1b5d4_0_47: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76" name="Shape 176"/>
        <p:cNvGrpSpPr/>
        <p:nvPr/>
      </p:nvGrpSpPr>
      <p:grpSpPr>
        <a:xfrm>
          <a:off x="0" y="0"/>
          <a:ext cx="0" cy="0"/>
          <a:chOff x="0" y="0"/>
          <a:chExt cx="0" cy="0"/>
        </a:xfrm>
      </p:grpSpPr>
      <p:sp>
        <p:nvSpPr>
          <p:cNvPr id="177" name="Google Shape;177;g1f1bda1b5d4_0_54: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1f1bda1b5d4_0_54: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PhAnim="0" showMasterSp="0">
  <p:cSld>
    <p:spTree>
      <p:nvGrpSpPr>
        <p:cNvPr id="182" name="Shape 182"/>
        <p:cNvGrpSpPr/>
        <p:nvPr/>
      </p:nvGrpSpPr>
      <p:grpSpPr>
        <a:xfrm>
          <a:off x="0" y="0"/>
          <a:ext cx="0" cy="0"/>
          <a:chOff x="0" y="0"/>
          <a:chExt cx="0" cy="0"/>
        </a:xfrm>
      </p:grpSpPr>
      <p:sp>
        <p:nvSpPr>
          <p:cNvPr id="183" name="Google Shape;183;g1f1bda1b5d4_0_61: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1f1bda1b5d4_0_61: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matchingName="Title slide">
  <p:cSld name="TITLE">
    <p:bg>
      <p:bgPr>
        <a:solidFill>
          <a:schemeClr val="accent6"/>
        </a:solidFill>
        <a:effectLst/>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 name="Google Shape;12;p2"/>
          <p:cNvSpPr/>
          <p:nvPr/>
        </p:nvSpPr>
        <p:spPr>
          <a:xfrm rot="10800000">
            <a:off x="5058905" y="0"/>
            <a:ext cx="4085100" cy="20526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 name="Google Shape;16;p2"/>
            <p:cNvSpPr/>
            <p:nvPr/>
          </p:nvSpPr>
          <p:spPr>
            <a:xfrm>
              <a:off x="509632"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 name="Google Shape;17;p2"/>
            <p:cNvSpPr/>
            <p:nvPr/>
          </p:nvSpPr>
          <p:spPr>
            <a:xfrm>
              <a:off x="255200"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 name="Google Shape;20;p2"/>
            <p:cNvSpPr/>
            <p:nvPr/>
          </p:nvSpPr>
          <p:spPr>
            <a:xfrm>
              <a:off x="1159826"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 name="Google Shape;21;p2"/>
            <p:cNvSpPr/>
            <p:nvPr/>
          </p:nvSpPr>
          <p:spPr>
            <a:xfrm>
              <a:off x="905395"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 name="Google Shape;24;p2"/>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 name="Google Shape;25;p2"/>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 name="Google Shape;28;p2"/>
            <p:cNvSpPr/>
            <p:nvPr/>
          </p:nvSpPr>
          <p:spPr>
            <a:xfrm>
              <a:off x="7279439"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 name="Google Shape;29;p2"/>
            <p:cNvSpPr/>
            <p:nvPr/>
          </p:nvSpPr>
          <p:spPr>
            <a:xfrm>
              <a:off x="6917201"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 name="Google Shape;32;p2"/>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 name="Google Shape;33;p2"/>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34" name="Google Shape;34;p2"/>
          <p:cNvSpPr txBox="1"/>
          <p:nvPr>
            <p:ph type="ctrTitle"/>
          </p:nvPr>
        </p:nvSpPr>
        <p:spPr>
          <a:xfrm>
            <a:off x="1858703" y="1822833"/>
            <a:ext cx="5361300" cy="1448100"/>
          </a:xfrm>
          <a:prstGeom prst="rect">
            <a:avLst/>
          </a:prstGeom>
        </p:spPr>
        <p:txBody>
          <a:bodyPr spcFirstLastPara="1" wrap="square" lIns="91425" tIns="91425" rIns="91425" bIns="91425" anchor="ctr" anchorCtr="0">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type="subTitle" idx="1"/>
          </p:nvPr>
        </p:nvSpPr>
        <p:spPr>
          <a:xfrm>
            <a:off x="1858700" y="3413158"/>
            <a:ext cx="5361300" cy="52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 name="Google Shape;113;p11"/>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 name="Google Shape;114;p11"/>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7" name="Google Shape;117;p11"/>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8" name="Google Shape;118;p11"/>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19" name="Google Shape;119;p11"/>
          <p:cNvSpPr txBox="1"/>
          <p:nvPr>
            <p:ph type="title" hasCustomPrompt="1"/>
          </p:nvPr>
        </p:nvSpPr>
        <p:spPr>
          <a:xfrm>
            <a:off x="1385850" y="1383850"/>
            <a:ext cx="6372300" cy="13797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type="body" idx="1"/>
          </p:nvPr>
        </p:nvSpPr>
        <p:spPr>
          <a:xfrm>
            <a:off x="1385850" y="2863850"/>
            <a:ext cx="6372300" cy="641100"/>
          </a:xfrm>
          <a:prstGeom prst="rect">
            <a:avLst/>
          </a:prstGeom>
        </p:spPr>
        <p:txBody>
          <a:bodyPr spcFirstLastPara="1" wrap="square" lIns="91425" tIns="91425" rIns="91425" bIns="91425" anchor="t" anchorCtr="0">
            <a:noAutofit/>
          </a:bodyPr>
          <a:lstStyle>
            <a:lvl1pPr marL="457200" lvl="0" indent="-311150" algn="ctr">
              <a:spcBef>
                <a:spcPts val="0"/>
              </a:spcBef>
              <a:spcAft>
                <a:spcPts val="0"/>
              </a:spcAft>
              <a:buSzPts val="1300"/>
              <a:buChar char="●"/>
              <a:defRPr/>
            </a:lvl1pPr>
            <a:lvl2pPr marL="914400" lvl="1" indent="-298450" algn="ctr">
              <a:spcBef>
                <a:spcPts val="1600"/>
              </a:spcBef>
              <a:spcAft>
                <a:spcPts val="0"/>
              </a:spcAft>
              <a:buSzPts val="1100"/>
              <a:buChar char="○"/>
              <a:defRPr/>
            </a:lvl2pPr>
            <a:lvl3pPr marL="1371600" lvl="2" indent="-298450" algn="ctr">
              <a:spcBef>
                <a:spcPts val="1600"/>
              </a:spcBef>
              <a:spcAft>
                <a:spcPts val="0"/>
              </a:spcAft>
              <a:buSzPts val="1100"/>
              <a:buChar char="■"/>
              <a:defRPr/>
            </a:lvl3pPr>
            <a:lvl4pPr marL="1828800" lvl="3" indent="-298450" algn="ctr">
              <a:spcBef>
                <a:spcPts val="1600"/>
              </a:spcBef>
              <a:spcAft>
                <a:spcPts val="0"/>
              </a:spcAft>
              <a:buSzPts val="1100"/>
              <a:buChar char="●"/>
              <a:defRPr/>
            </a:lvl4pPr>
            <a:lvl5pPr marL="2286000" lvl="4" indent="-298450" algn="ctr">
              <a:spcBef>
                <a:spcPts val="1600"/>
              </a:spcBef>
              <a:spcAft>
                <a:spcPts val="0"/>
              </a:spcAft>
              <a:buSzPts val="1100"/>
              <a:buChar char="○"/>
              <a:defRPr/>
            </a:lvl5pPr>
            <a:lvl6pPr marL="2743200" lvl="5" indent="-298450" algn="ctr">
              <a:spcBef>
                <a:spcPts val="1600"/>
              </a:spcBef>
              <a:spcAft>
                <a:spcPts val="0"/>
              </a:spcAft>
              <a:buSzPts val="1100"/>
              <a:buChar char="■"/>
              <a:defRPr/>
            </a:lvl6pPr>
            <a:lvl7pPr marL="3200400" lvl="6" indent="-298450" algn="ctr">
              <a:spcBef>
                <a:spcPts val="1600"/>
              </a:spcBef>
              <a:spcAft>
                <a:spcPts val="0"/>
              </a:spcAft>
              <a:buSzPts val="1100"/>
              <a:buChar char="●"/>
              <a:defRPr/>
            </a:lvl7pPr>
            <a:lvl8pPr marL="3657600" lvl="7" indent="-298450" algn="ctr">
              <a:spcBef>
                <a:spcPts val="1600"/>
              </a:spcBef>
              <a:spcAft>
                <a:spcPts val="0"/>
              </a:spcAft>
              <a:buSzPts val="1100"/>
              <a:buChar char="○"/>
              <a:defRPr/>
            </a:lvl8pPr>
            <a:lvl9pPr marL="4114800" lvl="8" indent="-298450" algn="ctr">
              <a:spcBef>
                <a:spcPts val="1600"/>
              </a:spcBef>
              <a:spcAft>
                <a:spcPts val="1600"/>
              </a:spcAft>
              <a:buSzPts val="1100"/>
              <a:buChar char="■"/>
              <a:defRPr/>
            </a:lvl9pPr>
          </a:lstStyle>
          <a:p/>
        </p:txBody>
      </p:sp>
      <p:sp>
        <p:nvSpPr>
          <p:cNvPr id="121" name="Google Shape;121;p11"/>
          <p:cNvSpPr txBox="1"/>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matchingName="Blank">
  <p:cSld name="BLANK">
    <p:spTree>
      <p:nvGrpSpPr>
        <p:cNvPr id="122" name="Shape 122"/>
        <p:cNvGrpSpPr/>
        <p:nvPr/>
      </p:nvGrpSpPr>
      <p:grpSpPr>
        <a:xfrm>
          <a:off x="0" y="0"/>
          <a:ext cx="0" cy="0"/>
          <a:chOff x="0" y="0"/>
          <a:chExt cx="0" cy="0"/>
        </a:xfrm>
      </p:grpSpPr>
      <p:sp>
        <p:nvSpPr>
          <p:cNvPr id="123" name="Google Shape;123;p12"/>
          <p:cNvSpPr txBox="1"/>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1">
  <p:cSld name="TITLE_AND_TWO_COLUMNS_1">
    <p:bg>
      <p:bgPr>
        <a:solidFill>
          <a:schemeClr val="dk2"/>
        </a:solidFill>
        <a:effectLst/>
      </p:bgPr>
    </p:bg>
    <p:spTree>
      <p:nvGrpSpPr>
        <p:cNvPr id="124" name="Shape 124"/>
        <p:cNvGrpSpPr/>
        <p:nvPr/>
      </p:nvGrpSpPr>
      <p:grpSpPr>
        <a:xfrm>
          <a:off x="0" y="0"/>
          <a:ext cx="0" cy="0"/>
          <a:chOff x="0" y="0"/>
          <a:chExt cx="0" cy="0"/>
        </a:xfrm>
      </p:grpSpPr>
      <p:sp>
        <p:nvSpPr>
          <p:cNvPr id="125" name="Google Shape;125;p13"/>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 name="Google Shape;126;p13"/>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 name="Google Shape;127;p13"/>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8" name="Google Shape;128;p13"/>
          <p:cNvSpPr txBox="1"/>
          <p:nvPr>
            <p:ph type="title"/>
          </p:nvPr>
        </p:nvSpPr>
        <p:spPr>
          <a:xfrm>
            <a:off x="666750" y="540800"/>
            <a:ext cx="7505700" cy="954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129" name="Google Shape;129;p13"/>
          <p:cNvSpPr txBox="1"/>
          <p:nvPr>
            <p:ph type="body" idx="1"/>
          </p:nvPr>
        </p:nvSpPr>
        <p:spPr>
          <a:xfrm>
            <a:off x="819150" y="1533525"/>
            <a:ext cx="3686100" cy="2448000"/>
          </a:xfrm>
          <a:prstGeom prst="rect">
            <a:avLst/>
          </a:prstGeom>
        </p:spPr>
        <p:txBody>
          <a:bodyPr spcFirstLastPara="1" wrap="square" lIns="91425" tIns="91425" rIns="91425" bIns="91425" anchor="t" anchorCtr="0">
            <a:noAutofit/>
          </a:bodyPr>
          <a:lstStyle>
            <a:lvl1pPr marL="457200" lvl="0" indent="-311150" rtl="0">
              <a:spcBef>
                <a:spcPts val="0"/>
              </a:spcBef>
              <a:spcAft>
                <a:spcPts val="0"/>
              </a:spcAft>
              <a:buSzPts val="1300"/>
              <a:buChar char="●"/>
              <a:defRPr/>
            </a:lvl1pPr>
            <a:lvl2pPr marL="914400" lvl="1" indent="-298450" rtl="0">
              <a:spcBef>
                <a:spcPts val="1600"/>
              </a:spcBef>
              <a:spcAft>
                <a:spcPts val="0"/>
              </a:spcAft>
              <a:buSzPts val="1100"/>
              <a:buChar char="○"/>
              <a:defRPr/>
            </a:lvl2pPr>
            <a:lvl3pPr marL="1371600" lvl="2" indent="-298450" rtl="0">
              <a:spcBef>
                <a:spcPts val="1600"/>
              </a:spcBef>
              <a:spcAft>
                <a:spcPts val="0"/>
              </a:spcAft>
              <a:buSzPts val="1100"/>
              <a:buChar char="■"/>
              <a:defRPr/>
            </a:lvl3pPr>
            <a:lvl4pPr marL="1828800" lvl="3" indent="-298450" rtl="0">
              <a:spcBef>
                <a:spcPts val="1600"/>
              </a:spcBef>
              <a:spcAft>
                <a:spcPts val="0"/>
              </a:spcAft>
              <a:buSzPts val="1100"/>
              <a:buChar char="●"/>
              <a:defRPr/>
            </a:lvl4pPr>
            <a:lvl5pPr marL="2286000" lvl="4" indent="-298450" rtl="0">
              <a:spcBef>
                <a:spcPts val="1600"/>
              </a:spcBef>
              <a:spcAft>
                <a:spcPts val="0"/>
              </a:spcAft>
              <a:buSzPts val="1100"/>
              <a:buChar char="○"/>
              <a:defRPr/>
            </a:lvl5pPr>
            <a:lvl6pPr marL="2743200" lvl="5" indent="-298450" rtl="0">
              <a:spcBef>
                <a:spcPts val="1600"/>
              </a:spcBef>
              <a:spcAft>
                <a:spcPts val="0"/>
              </a:spcAft>
              <a:buSzPts val="1100"/>
              <a:buChar char="■"/>
              <a:defRPr/>
            </a:lvl6pPr>
            <a:lvl7pPr marL="3200400" lvl="6" indent="-298450" rtl="0">
              <a:spcBef>
                <a:spcPts val="1600"/>
              </a:spcBef>
              <a:spcAft>
                <a:spcPts val="0"/>
              </a:spcAft>
              <a:buSzPts val="1100"/>
              <a:buChar char="●"/>
              <a:defRPr/>
            </a:lvl7pPr>
            <a:lvl8pPr marL="3657600" lvl="7" indent="-298450" rtl="0">
              <a:spcBef>
                <a:spcPts val="1600"/>
              </a:spcBef>
              <a:spcAft>
                <a:spcPts val="0"/>
              </a:spcAft>
              <a:buSzPts val="1100"/>
              <a:buChar char="○"/>
              <a:defRPr/>
            </a:lvl8pPr>
            <a:lvl9pPr marL="4114800" lvl="8" indent="-298450" rtl="0">
              <a:spcBef>
                <a:spcPts val="1600"/>
              </a:spcBef>
              <a:spcAft>
                <a:spcPts val="1600"/>
              </a:spcAft>
              <a:buSzPts val="1100"/>
              <a:buChar char="■"/>
              <a:defRPr/>
            </a:lvl9pPr>
          </a:lstStyle>
          <a:p/>
        </p:txBody>
      </p:sp>
      <p:sp>
        <p:nvSpPr>
          <p:cNvPr id="130" name="Google Shape;130;p13"/>
          <p:cNvSpPr txBox="1"/>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matchingName="Section header">
  <p:cSld name="SECTION_HEADER">
    <p:bg>
      <p:bgPr>
        <a:solidFill>
          <a:schemeClr val="accent3"/>
        </a:solidFill>
        <a:effectLst/>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 name="Google Shape;41;p3"/>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 name="Google Shape;42;p3"/>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 name="Google Shape;45;p3"/>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 name="Google Shape;46;p3"/>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47" name="Google Shape;47;p3"/>
          <p:cNvSpPr txBox="1"/>
          <p:nvPr>
            <p:ph type="title"/>
          </p:nvPr>
        </p:nvSpPr>
        <p:spPr>
          <a:xfrm>
            <a:off x="1888684" y="1746100"/>
            <a:ext cx="5377500" cy="16461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matchingName="Title and body">
  <p:cSld name="TITLE_AND_BODY">
    <p:bg>
      <p:bgPr>
        <a:solidFill>
          <a:schemeClr val="dk2"/>
        </a:solidFill>
        <a:effectLst/>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 name="Google Shape;51;p4"/>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 name="Google Shape;53;p4"/>
          <p:cNvSpPr txBox="1"/>
          <p:nvPr>
            <p:ph type="title"/>
          </p:nvPr>
        </p:nvSpPr>
        <p:spPr>
          <a:xfrm>
            <a:off x="819150" y="845600"/>
            <a:ext cx="7505700" cy="954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p:txBody>
      </p:sp>
      <p:sp>
        <p:nvSpPr>
          <p:cNvPr id="55" name="Google Shape;55;p4"/>
          <p:cNvSpPr txBox="1"/>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matchingName="Title and two columns">
  <p:cSld name="TITLE_AND_TWO_COLUMNS">
    <p:bg>
      <p:bgPr>
        <a:solidFill>
          <a:schemeClr val="dk2"/>
        </a:solidFill>
        <a:effectLst/>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 name="Google Shape;58;p5"/>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 name="Google Shape;60;p5"/>
          <p:cNvSpPr txBox="1"/>
          <p:nvPr>
            <p:ph type="title"/>
          </p:nvPr>
        </p:nvSpPr>
        <p:spPr>
          <a:xfrm>
            <a:off x="819150" y="845600"/>
            <a:ext cx="7505700" cy="954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type="body" idx="1"/>
          </p:nvPr>
        </p:nvSpPr>
        <p:spPr>
          <a:xfrm>
            <a:off x="819150" y="1990725"/>
            <a:ext cx="3686100" cy="244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p:txBody>
      </p:sp>
      <p:sp>
        <p:nvSpPr>
          <p:cNvPr id="62" name="Google Shape;62;p5"/>
          <p:cNvSpPr txBox="1"/>
          <p:nvPr>
            <p:ph type="body" idx="2"/>
          </p:nvPr>
        </p:nvSpPr>
        <p:spPr>
          <a:xfrm>
            <a:off x="4638675" y="1990725"/>
            <a:ext cx="3686100" cy="244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p:txBody>
      </p:sp>
      <p:sp>
        <p:nvSpPr>
          <p:cNvPr id="63" name="Google Shape;63;p5"/>
          <p:cNvSpPr txBox="1"/>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matchingName="Title only">
  <p:cSld name="TITLE_ONLY">
    <p:bg>
      <p:bgPr>
        <a:solidFill>
          <a:schemeClr val="dk2"/>
        </a:solidFill>
        <a:effectLst/>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 name="Google Shape;66;p6"/>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 name="Google Shape;68;p6"/>
          <p:cNvSpPr txBox="1"/>
          <p:nvPr>
            <p:ph type="title"/>
          </p:nvPr>
        </p:nvSpPr>
        <p:spPr>
          <a:xfrm>
            <a:off x="819150" y="845600"/>
            <a:ext cx="7505700" cy="954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accent3"/>
        </a:solidFill>
        <a:effectLst/>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 name="Google Shape;72;p7"/>
          <p:cNvSpPr/>
          <p:nvPr/>
        </p:nvSpPr>
        <p:spPr>
          <a:xfrm>
            <a:off x="31" y="2824500"/>
            <a:ext cx="7370400" cy="23190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 name="Google Shape;74;p7"/>
          <p:cNvSpPr txBox="1"/>
          <p:nvPr>
            <p:ph type="title"/>
          </p:nvPr>
        </p:nvSpPr>
        <p:spPr>
          <a:xfrm>
            <a:off x="819150" y="845600"/>
            <a:ext cx="3709200" cy="13830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type="body" idx="1"/>
          </p:nvPr>
        </p:nvSpPr>
        <p:spPr>
          <a:xfrm>
            <a:off x="830700" y="2319050"/>
            <a:ext cx="3709200" cy="21198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p:txBody>
      </p:sp>
      <p:sp>
        <p:nvSpPr>
          <p:cNvPr id="76" name="Google Shape;76;p7"/>
          <p:cNvSpPr txBox="1"/>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1"/>
        </a:solidFill>
        <a:effectLst/>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 name="Google Shape;79;p8"/>
          <p:cNvSpPr/>
          <p:nvPr/>
        </p:nvSpPr>
        <p:spPr>
          <a:xfrm flipH="1">
            <a:off x="3583210" y="1554113"/>
            <a:ext cx="5560500" cy="35895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 name="Google Shape;82;p8"/>
            <p:cNvSpPr/>
            <p:nvPr/>
          </p:nvSpPr>
          <p:spPr>
            <a:xfrm>
              <a:off x="4093430"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 name="Google Shape;83;p8"/>
            <p:cNvSpPr/>
            <p:nvPr/>
          </p:nvSpPr>
          <p:spPr>
            <a:xfrm>
              <a:off x="3961956"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 name="Google Shape;87;p8"/>
            <p:cNvSpPr/>
            <p:nvPr/>
          </p:nvSpPr>
          <p:spPr>
            <a:xfrm>
              <a:off x="7279439"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 name="Google Shape;88;p8"/>
            <p:cNvSpPr/>
            <p:nvPr/>
          </p:nvSpPr>
          <p:spPr>
            <a:xfrm>
              <a:off x="6917201"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 name="Google Shape;91;p8"/>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 name="Google Shape;92;p8"/>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93" name="Google Shape;93;p8"/>
          <p:cNvSpPr txBox="1"/>
          <p:nvPr>
            <p:ph type="title"/>
          </p:nvPr>
        </p:nvSpPr>
        <p:spPr>
          <a:xfrm>
            <a:off x="1393929" y="1301146"/>
            <a:ext cx="6366900" cy="2539200"/>
          </a:xfrm>
          <a:prstGeom prst="rect">
            <a:avLst/>
          </a:prstGeom>
        </p:spPr>
        <p:txBody>
          <a:bodyPr spcFirstLastPara="1" wrap="square" lIns="91425" tIns="91425" rIns="91425" bIns="91425" anchor="ctr" anchorCtr="0">
            <a:no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2"/>
        </a:solidFill>
        <a:effectLst/>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 name="Google Shape;97;p9"/>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 name="Google Shape;99;p9"/>
          <p:cNvSpPr txBox="1"/>
          <p:nvPr>
            <p:ph type="title"/>
          </p:nvPr>
        </p:nvSpPr>
        <p:spPr>
          <a:xfrm>
            <a:off x="819150" y="845600"/>
            <a:ext cx="6424200" cy="7050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type="subTitle" idx="1"/>
          </p:nvPr>
        </p:nvSpPr>
        <p:spPr>
          <a:xfrm>
            <a:off x="819150" y="1550700"/>
            <a:ext cx="5859900" cy="3936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type="body" idx="2"/>
          </p:nvPr>
        </p:nvSpPr>
        <p:spPr>
          <a:xfrm>
            <a:off x="819150" y="2467050"/>
            <a:ext cx="5859900" cy="2095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p:txBody>
      </p:sp>
      <p:sp>
        <p:nvSpPr>
          <p:cNvPr id="102" name="Google Shape;102;p9"/>
          <p:cNvSpPr txBox="1"/>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accent1"/>
        </a:solidFill>
        <a:effectLst/>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 name="Google Shape;107;p10"/>
          <p:cNvSpPr txBox="1"/>
          <p:nvPr>
            <p:ph type="body" idx="1"/>
          </p:nvPr>
        </p:nvSpPr>
        <p:spPr>
          <a:xfrm>
            <a:off x="328025" y="4163500"/>
            <a:ext cx="7415100" cy="605100"/>
          </a:xfrm>
          <a:prstGeom prst="rect">
            <a:avLst/>
          </a:prstGeom>
        </p:spPr>
        <p:txBody>
          <a:bodyPr spcFirstLastPara="1" wrap="square" lIns="91425" tIns="91425" rIns="91425" bIns="91425" anchor="b" anchorCtr="0">
            <a:noAutofit/>
          </a:bodyPr>
          <a:lstStyle>
            <a:lvl1pPr marL="457200" lvl="0" indent="-228600">
              <a:lnSpc>
                <a:spcPct val="100000"/>
              </a:lnSpc>
              <a:spcBef>
                <a:spcPts val="0"/>
              </a:spcBef>
              <a:spcAft>
                <a:spcPts val="0"/>
              </a:spcAft>
              <a:buSzPts val="1300"/>
              <a:buNone/>
              <a:defRPr/>
            </a:lvl1pPr>
          </a:lstStyle>
          <a:p/>
        </p:txBody>
      </p:sp>
      <p:sp>
        <p:nvSpPr>
          <p:cNvPr id="108" name="Google Shape;108;p10"/>
          <p:cNvSpPr txBox="1"/>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type="body" idx="1"/>
          </p:nvPr>
        </p:nvSpPr>
        <p:spPr>
          <a:xfrm>
            <a:off x="311700" y="1152475"/>
            <a:ext cx="8520600" cy="33912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Calibri" panose="020F0502020204030204"/>
              <a:buChar char="●"/>
              <a:defRPr sz="1300">
                <a:solidFill>
                  <a:schemeClr val="dk2"/>
                </a:solidFill>
                <a:latin typeface="Calibri" panose="020F0502020204030204"/>
                <a:ea typeface="Calibri" panose="020F0502020204030204"/>
                <a:cs typeface="Calibri" panose="020F0502020204030204"/>
                <a:sym typeface="Calibri" panose="020F0502020204030204"/>
              </a:defRPr>
            </a:lvl1pPr>
            <a:lvl2pPr marL="914400" lvl="1" indent="-298450">
              <a:lnSpc>
                <a:spcPct val="115000"/>
              </a:lnSpc>
              <a:spcBef>
                <a:spcPts val="1600"/>
              </a:spcBef>
              <a:spcAft>
                <a:spcPts val="0"/>
              </a:spcAft>
              <a:buClr>
                <a:schemeClr val="dk2"/>
              </a:buClr>
              <a:buSzPts val="1100"/>
              <a:buFont typeface="Calibri" panose="020F0502020204030204"/>
              <a:buChar char="○"/>
              <a:defRPr sz="1100">
                <a:solidFill>
                  <a:schemeClr val="dk2"/>
                </a:solidFill>
                <a:latin typeface="Calibri" panose="020F0502020204030204"/>
                <a:ea typeface="Calibri" panose="020F0502020204030204"/>
                <a:cs typeface="Calibri" panose="020F0502020204030204"/>
                <a:sym typeface="Calibri" panose="020F0502020204030204"/>
              </a:defRPr>
            </a:lvl2pPr>
            <a:lvl3pPr marL="1371600" lvl="2" indent="-298450">
              <a:lnSpc>
                <a:spcPct val="115000"/>
              </a:lnSpc>
              <a:spcBef>
                <a:spcPts val="1600"/>
              </a:spcBef>
              <a:spcAft>
                <a:spcPts val="0"/>
              </a:spcAft>
              <a:buClr>
                <a:schemeClr val="dk2"/>
              </a:buClr>
              <a:buSzPts val="1100"/>
              <a:buFont typeface="Calibri" panose="020F0502020204030204"/>
              <a:buChar char="■"/>
              <a:defRPr sz="1100">
                <a:solidFill>
                  <a:schemeClr val="dk2"/>
                </a:solidFill>
                <a:latin typeface="Calibri" panose="020F0502020204030204"/>
                <a:ea typeface="Calibri" panose="020F0502020204030204"/>
                <a:cs typeface="Calibri" panose="020F0502020204030204"/>
                <a:sym typeface="Calibri" panose="020F0502020204030204"/>
              </a:defRPr>
            </a:lvl3pPr>
            <a:lvl4pPr marL="1828800" lvl="3" indent="-298450">
              <a:lnSpc>
                <a:spcPct val="115000"/>
              </a:lnSpc>
              <a:spcBef>
                <a:spcPts val="1600"/>
              </a:spcBef>
              <a:spcAft>
                <a:spcPts val="0"/>
              </a:spcAft>
              <a:buClr>
                <a:schemeClr val="dk2"/>
              </a:buClr>
              <a:buSzPts val="1100"/>
              <a:buFont typeface="Calibri" panose="020F0502020204030204"/>
              <a:buChar char="●"/>
              <a:defRPr sz="1100">
                <a:solidFill>
                  <a:schemeClr val="dk2"/>
                </a:solidFill>
                <a:latin typeface="Calibri" panose="020F0502020204030204"/>
                <a:ea typeface="Calibri" panose="020F0502020204030204"/>
                <a:cs typeface="Calibri" panose="020F0502020204030204"/>
                <a:sym typeface="Calibri" panose="020F0502020204030204"/>
              </a:defRPr>
            </a:lvl4pPr>
            <a:lvl5pPr marL="2286000" lvl="4" indent="-298450">
              <a:lnSpc>
                <a:spcPct val="115000"/>
              </a:lnSpc>
              <a:spcBef>
                <a:spcPts val="1600"/>
              </a:spcBef>
              <a:spcAft>
                <a:spcPts val="0"/>
              </a:spcAft>
              <a:buClr>
                <a:schemeClr val="dk2"/>
              </a:buClr>
              <a:buSzPts val="1100"/>
              <a:buFont typeface="Calibri" panose="020F0502020204030204"/>
              <a:buChar char="○"/>
              <a:defRPr sz="1100">
                <a:solidFill>
                  <a:schemeClr val="dk2"/>
                </a:solidFill>
                <a:latin typeface="Calibri" panose="020F0502020204030204"/>
                <a:ea typeface="Calibri" panose="020F0502020204030204"/>
                <a:cs typeface="Calibri" panose="020F0502020204030204"/>
                <a:sym typeface="Calibri" panose="020F0502020204030204"/>
              </a:defRPr>
            </a:lvl5pPr>
            <a:lvl6pPr marL="2743200" lvl="5" indent="-298450">
              <a:lnSpc>
                <a:spcPct val="115000"/>
              </a:lnSpc>
              <a:spcBef>
                <a:spcPts val="1600"/>
              </a:spcBef>
              <a:spcAft>
                <a:spcPts val="0"/>
              </a:spcAft>
              <a:buClr>
                <a:schemeClr val="dk2"/>
              </a:buClr>
              <a:buSzPts val="1100"/>
              <a:buFont typeface="Calibri" panose="020F0502020204030204"/>
              <a:buChar char="■"/>
              <a:defRPr sz="1100">
                <a:solidFill>
                  <a:schemeClr val="dk2"/>
                </a:solidFill>
                <a:latin typeface="Calibri" panose="020F0502020204030204"/>
                <a:ea typeface="Calibri" panose="020F0502020204030204"/>
                <a:cs typeface="Calibri" panose="020F0502020204030204"/>
                <a:sym typeface="Calibri" panose="020F0502020204030204"/>
              </a:defRPr>
            </a:lvl6pPr>
            <a:lvl7pPr marL="3200400" lvl="6" indent="-298450">
              <a:lnSpc>
                <a:spcPct val="115000"/>
              </a:lnSpc>
              <a:spcBef>
                <a:spcPts val="1600"/>
              </a:spcBef>
              <a:spcAft>
                <a:spcPts val="0"/>
              </a:spcAft>
              <a:buClr>
                <a:schemeClr val="dk2"/>
              </a:buClr>
              <a:buSzPts val="1100"/>
              <a:buFont typeface="Calibri" panose="020F0502020204030204"/>
              <a:buChar char="●"/>
              <a:defRPr sz="1100">
                <a:solidFill>
                  <a:schemeClr val="dk2"/>
                </a:solidFill>
                <a:latin typeface="Calibri" panose="020F0502020204030204"/>
                <a:ea typeface="Calibri" panose="020F0502020204030204"/>
                <a:cs typeface="Calibri" panose="020F0502020204030204"/>
                <a:sym typeface="Calibri" panose="020F0502020204030204"/>
              </a:defRPr>
            </a:lvl7pPr>
            <a:lvl8pPr marL="3657600" lvl="7" indent="-298450">
              <a:lnSpc>
                <a:spcPct val="115000"/>
              </a:lnSpc>
              <a:spcBef>
                <a:spcPts val="1600"/>
              </a:spcBef>
              <a:spcAft>
                <a:spcPts val="0"/>
              </a:spcAft>
              <a:buClr>
                <a:schemeClr val="dk2"/>
              </a:buClr>
              <a:buSzPts val="1100"/>
              <a:buFont typeface="Calibri" panose="020F0502020204030204"/>
              <a:buChar char="○"/>
              <a:defRPr sz="1100">
                <a:solidFill>
                  <a:schemeClr val="dk2"/>
                </a:solidFill>
                <a:latin typeface="Calibri" panose="020F0502020204030204"/>
                <a:ea typeface="Calibri" panose="020F0502020204030204"/>
                <a:cs typeface="Calibri" panose="020F0502020204030204"/>
                <a:sym typeface="Calibri" panose="020F0502020204030204"/>
              </a:defRPr>
            </a:lvl8pPr>
            <a:lvl9pPr marL="4114800" lvl="8" indent="-298450">
              <a:lnSpc>
                <a:spcPct val="115000"/>
              </a:lnSpc>
              <a:spcBef>
                <a:spcPts val="1600"/>
              </a:spcBef>
              <a:spcAft>
                <a:spcPts val="1600"/>
              </a:spcAft>
              <a:buClr>
                <a:schemeClr val="dk2"/>
              </a:buClr>
              <a:buSzPts val="1100"/>
              <a:buFont typeface="Calibri" panose="020F0502020204030204"/>
              <a:buChar char="■"/>
              <a:defRPr sz="1100">
                <a:solidFill>
                  <a:schemeClr val="dk2"/>
                </a:solidFill>
                <a:latin typeface="Calibri" panose="020F0502020204030204"/>
                <a:ea typeface="Calibri" panose="020F0502020204030204"/>
                <a:cs typeface="Calibri" panose="020F0502020204030204"/>
                <a:sym typeface="Calibri" panose="020F0502020204030204"/>
              </a:defRPr>
            </a:lvl9pPr>
          </a:lstStyle>
          <a:p/>
        </p:txBody>
      </p:sp>
      <p:sp>
        <p:nvSpPr>
          <p:cNvPr id="8" name="Google Shape;8;p1"/>
          <p:cNvSpPr txBox="1"/>
          <p:nvPr>
            <p:ph type="sldNum" idx="12"/>
          </p:nvPr>
        </p:nvSpPr>
        <p:spPr>
          <a:xfrm>
            <a:off x="8390734" y="4543668"/>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GB"/>
            </a:fld>
            <a:endParaRPr lang="en-GB"/>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0.xml"/><Relationship Id="rId1" Type="http://schemas.openxmlformats.org/officeDocument/2006/relationships/hyperlink" Target="https://chuckpenalver.com/"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hyperlink" Target="https://www.utb.edu.co/"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34" name="Shape 134"/>
        <p:cNvGrpSpPr/>
        <p:nvPr/>
      </p:nvGrpSpPr>
      <p:grpSpPr>
        <a:xfrm>
          <a:off x="0" y="0"/>
          <a:ext cx="0" cy="0"/>
          <a:chOff x="0" y="0"/>
          <a:chExt cx="0" cy="0"/>
        </a:xfrm>
      </p:grpSpPr>
      <p:sp>
        <p:nvSpPr>
          <p:cNvPr id="135" name="Google Shape;135;p14"/>
          <p:cNvSpPr txBox="1"/>
          <p:nvPr>
            <p:ph type="ctrTitle"/>
          </p:nvPr>
        </p:nvSpPr>
        <p:spPr>
          <a:xfrm>
            <a:off x="1858700" y="1365625"/>
            <a:ext cx="5361300" cy="1889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a:t>SEO Manager Position - Exercise</a:t>
            </a:r>
            <a:endParaRPr lang="en-GB"/>
          </a:p>
        </p:txBody>
      </p:sp>
      <p:sp>
        <p:nvSpPr>
          <p:cNvPr id="136" name="Google Shape;136;p14"/>
          <p:cNvSpPr txBox="1"/>
          <p:nvPr>
            <p:ph type="subTitle" idx="1"/>
          </p:nvPr>
        </p:nvSpPr>
        <p:spPr>
          <a:xfrm>
            <a:off x="1858700" y="2955958"/>
            <a:ext cx="5361300" cy="52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sz="1800"/>
              <a:t>https://www.sitioweb.com</a:t>
            </a:r>
            <a:endParaRPr lang="en-GB"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92" name="Shape 192"/>
        <p:cNvGrpSpPr/>
        <p:nvPr/>
      </p:nvGrpSpPr>
      <p:grpSpPr>
        <a:xfrm>
          <a:off x="0" y="0"/>
          <a:ext cx="0" cy="0"/>
          <a:chOff x="0" y="0"/>
          <a:chExt cx="0" cy="0"/>
        </a:xfrm>
      </p:grpSpPr>
      <p:sp>
        <p:nvSpPr>
          <p:cNvPr id="193" name="Google Shape;193;p23"/>
          <p:cNvSpPr txBox="1"/>
          <p:nvPr>
            <p:ph type="title"/>
          </p:nvPr>
        </p:nvSpPr>
        <p:spPr>
          <a:xfrm>
            <a:off x="1385850" y="1612450"/>
            <a:ext cx="6372300" cy="1379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a:t>¡Thanks!</a:t>
            </a:r>
            <a:endParaRPr lang="en-GB"/>
          </a:p>
        </p:txBody>
      </p:sp>
      <p:sp>
        <p:nvSpPr>
          <p:cNvPr id="194" name="Google Shape;194;p23"/>
          <p:cNvSpPr txBox="1"/>
          <p:nvPr/>
        </p:nvSpPr>
        <p:spPr>
          <a:xfrm>
            <a:off x="1540875" y="3222825"/>
            <a:ext cx="6109200" cy="42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300" u="sng">
                <a:solidFill>
                  <a:schemeClr val="hlink"/>
                </a:solidFill>
                <a:latin typeface="Calibri" panose="020F0502020204030204"/>
                <a:ea typeface="Calibri" panose="020F0502020204030204"/>
                <a:cs typeface="Calibri" panose="020F0502020204030204"/>
                <a:sym typeface="Calibri" panose="020F0502020204030204"/>
                <a:hlinkClick r:id="rId1"/>
              </a:rPr>
              <a:t>https://chuckpenalver.com/</a:t>
            </a:r>
            <a:endParaRPr sz="1300">
              <a:solidFill>
                <a:schemeClr val="dk2"/>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40" name="Shape 140"/>
        <p:cNvGrpSpPr/>
        <p:nvPr/>
      </p:nvGrpSpPr>
      <p:grpSpPr>
        <a:xfrm>
          <a:off x="0" y="0"/>
          <a:ext cx="0" cy="0"/>
          <a:chOff x="0" y="0"/>
          <a:chExt cx="0" cy="0"/>
        </a:xfrm>
      </p:grpSpPr>
      <p:sp>
        <p:nvSpPr>
          <p:cNvPr id="141" name="Google Shape;141;p15"/>
          <p:cNvSpPr txBox="1"/>
          <p:nvPr>
            <p:ph type="title"/>
          </p:nvPr>
        </p:nvSpPr>
        <p:spPr>
          <a:xfrm>
            <a:off x="438150" y="312200"/>
            <a:ext cx="7505700" cy="729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Case study</a:t>
            </a:r>
            <a:endParaRPr sz="1800"/>
          </a:p>
        </p:txBody>
      </p:sp>
      <p:sp>
        <p:nvSpPr>
          <p:cNvPr id="142" name="Google Shape;142;p15"/>
          <p:cNvSpPr txBox="1"/>
          <p:nvPr/>
        </p:nvSpPr>
        <p:spPr>
          <a:xfrm>
            <a:off x="575125" y="1313000"/>
            <a:ext cx="7324500" cy="423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b="1" u="sng">
                <a:solidFill>
                  <a:schemeClr val="hlink"/>
                </a:solidFill>
                <a:latin typeface="Calibri" panose="020F0502020204030204"/>
                <a:ea typeface="Calibri" panose="020F0502020204030204"/>
                <a:cs typeface="Calibri" panose="020F0502020204030204"/>
                <a:sym typeface="Calibri" panose="020F0502020204030204"/>
                <a:hlinkClick r:id="rId1"/>
              </a:rPr>
              <a:t>https://www.utb.edu.co/</a:t>
            </a:r>
            <a:r>
              <a:rPr lang="en-GB" b="1">
                <a:solidFill>
                  <a:schemeClr val="dk2"/>
                </a:solidFill>
                <a:latin typeface="Calibri" panose="020F0502020204030204"/>
                <a:ea typeface="Calibri" panose="020F0502020204030204"/>
                <a:cs typeface="Calibri" panose="020F0502020204030204"/>
                <a:sym typeface="Calibri" panose="020F0502020204030204"/>
              </a:rPr>
              <a:t> (</a:t>
            </a:r>
            <a:r>
              <a:rPr lang="en-GB" sz="1500">
                <a:solidFill>
                  <a:schemeClr val="dk2"/>
                </a:solidFill>
                <a:highlight>
                  <a:srgbClr val="FFFFFF"/>
                </a:highlight>
              </a:rPr>
              <a:t>Universidad Tecnológica de Bolívar</a:t>
            </a:r>
            <a:r>
              <a:rPr lang="en-GB" b="1">
                <a:solidFill>
                  <a:schemeClr val="dk2"/>
                </a:solidFill>
                <a:latin typeface="Calibri" panose="020F0502020204030204"/>
                <a:ea typeface="Calibri" panose="020F0502020204030204"/>
                <a:cs typeface="Calibri" panose="020F0502020204030204"/>
                <a:sym typeface="Calibri" panose="020F0502020204030204"/>
              </a:rPr>
              <a:t>)</a:t>
            </a:r>
            <a:endParaRPr b="1">
              <a:solidFill>
                <a:schemeClr val="dk2"/>
              </a:solidFill>
              <a:latin typeface="Calibri" panose="020F0502020204030204"/>
              <a:ea typeface="Calibri" panose="020F0502020204030204"/>
              <a:cs typeface="Calibri" panose="020F0502020204030204"/>
              <a:sym typeface="Calibri" panose="020F0502020204030204"/>
            </a:endParaRPr>
          </a:p>
        </p:txBody>
      </p:sp>
      <p:sp>
        <p:nvSpPr>
          <p:cNvPr id="143" name="Google Shape;143;p15"/>
          <p:cNvSpPr txBox="1"/>
          <p:nvPr/>
        </p:nvSpPr>
        <p:spPr>
          <a:xfrm>
            <a:off x="672775" y="1736300"/>
            <a:ext cx="7324500" cy="2267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400" b="1">
                <a:solidFill>
                  <a:schemeClr val="dk2"/>
                </a:solidFill>
                <a:latin typeface="Calibri" panose="020F0502020204030204"/>
                <a:ea typeface="Calibri" panose="020F0502020204030204"/>
                <a:cs typeface="Calibri" panose="020F0502020204030204"/>
                <a:sym typeface="Calibri" panose="020F0502020204030204"/>
              </a:rPr>
              <a:t>Objectives</a:t>
            </a:r>
            <a:endParaRPr sz="2400" b="1">
              <a:solidFill>
                <a:schemeClr val="dk2"/>
              </a:solidFill>
              <a:latin typeface="Calibri" panose="020F0502020204030204"/>
              <a:ea typeface="Calibri" panose="020F0502020204030204"/>
              <a:cs typeface="Calibri" panose="020F0502020204030204"/>
              <a:sym typeface="Calibri" panose="020F0502020204030204"/>
            </a:endParaRPr>
          </a:p>
          <a:p>
            <a:pPr marL="457200" lvl="0" indent="-317500" algn="l" rtl="0">
              <a:spcBef>
                <a:spcPts val="0"/>
              </a:spcBef>
              <a:spcAft>
                <a:spcPts val="0"/>
              </a:spcAft>
              <a:buClr>
                <a:schemeClr val="dk2"/>
              </a:buClr>
              <a:buSzPts val="1400"/>
              <a:buFont typeface="Calibri" panose="020F0502020204030204"/>
              <a:buChar char="●"/>
            </a:pPr>
            <a:r>
              <a:rPr lang="en-GB" b="1">
                <a:solidFill>
                  <a:schemeClr val="dk2"/>
                </a:solidFill>
                <a:latin typeface="Calibri" panose="020F0502020204030204"/>
                <a:ea typeface="Calibri" panose="020F0502020204030204"/>
                <a:cs typeface="Calibri" panose="020F0502020204030204"/>
                <a:sym typeface="Calibri" panose="020F0502020204030204"/>
              </a:rPr>
              <a:t>SEO to attract more students:</a:t>
            </a:r>
            <a:r>
              <a:rPr lang="en-GB">
                <a:solidFill>
                  <a:schemeClr val="dk2"/>
                </a:solidFill>
                <a:latin typeface="Calibri" panose="020F0502020204030204"/>
                <a:ea typeface="Calibri" panose="020F0502020204030204"/>
                <a:cs typeface="Calibri" panose="020F0502020204030204"/>
                <a:sym typeface="Calibri" panose="020F0502020204030204"/>
              </a:rPr>
              <a:t> this first objective is focused on explaining how we make it possible for universities to gain better positions in Google, while simultaneously receiving more students in their undergraduate, graduate and diploma programs.</a:t>
            </a:r>
            <a:endParaRPr>
              <a:solidFill>
                <a:schemeClr val="dk2"/>
              </a:solidFill>
              <a:latin typeface="Calibri" panose="020F0502020204030204"/>
              <a:ea typeface="Calibri" panose="020F0502020204030204"/>
              <a:cs typeface="Calibri" panose="020F0502020204030204"/>
              <a:sym typeface="Calibri" panose="020F0502020204030204"/>
            </a:endParaRPr>
          </a:p>
          <a:p>
            <a:pPr marL="457200" lvl="0" indent="0" algn="l" rtl="0">
              <a:spcBef>
                <a:spcPts val="0"/>
              </a:spcBef>
              <a:spcAft>
                <a:spcPts val="0"/>
              </a:spcAft>
              <a:buNone/>
            </a:pPr>
            <a:endParaRPr b="1">
              <a:solidFill>
                <a:schemeClr val="dk2"/>
              </a:solidFill>
              <a:latin typeface="Calibri" panose="020F0502020204030204"/>
              <a:ea typeface="Calibri" panose="020F0502020204030204"/>
              <a:cs typeface="Calibri" panose="020F0502020204030204"/>
              <a:sym typeface="Calibri" panose="020F0502020204030204"/>
            </a:endParaRPr>
          </a:p>
          <a:p>
            <a:pPr marL="457200" lvl="0" indent="-317500" algn="l" rtl="0">
              <a:spcBef>
                <a:spcPts val="0"/>
              </a:spcBef>
              <a:spcAft>
                <a:spcPts val="0"/>
              </a:spcAft>
              <a:buClr>
                <a:schemeClr val="dk2"/>
              </a:buClr>
              <a:buSzPts val="1400"/>
              <a:buFont typeface="Calibri" panose="020F0502020204030204"/>
              <a:buChar char="●"/>
            </a:pPr>
            <a:r>
              <a:rPr lang="en-GB" b="1">
                <a:solidFill>
                  <a:schemeClr val="dk2"/>
                </a:solidFill>
                <a:latin typeface="Calibri" panose="020F0502020204030204"/>
                <a:ea typeface="Calibri" panose="020F0502020204030204"/>
                <a:cs typeface="Calibri" panose="020F0502020204030204"/>
                <a:sym typeface="Calibri" panose="020F0502020204030204"/>
              </a:rPr>
              <a:t>Markeging and SEO to improve positions in Webometrics and other rankings: </a:t>
            </a:r>
            <a:r>
              <a:rPr lang="en-GB">
                <a:solidFill>
                  <a:schemeClr val="dk2"/>
                </a:solidFill>
                <a:latin typeface="Calibri" panose="020F0502020204030204"/>
                <a:ea typeface="Calibri" panose="020F0502020204030204"/>
                <a:cs typeface="Calibri" panose="020F0502020204030204"/>
                <a:sym typeface="Calibri" panose="020F0502020204030204"/>
              </a:rPr>
              <a:t>this second objective is how we helped the university to gain positions in university rankings, through the analysis and management of the digital presence and the evaluation parameters of international rankings.</a:t>
            </a:r>
            <a:endParaRPr>
              <a:solidFill>
                <a:schemeClr val="dk2"/>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47" name="Shape 147"/>
        <p:cNvGrpSpPr/>
        <p:nvPr/>
      </p:nvGrpSpPr>
      <p:grpSpPr>
        <a:xfrm>
          <a:off x="0" y="0"/>
          <a:ext cx="0" cy="0"/>
          <a:chOff x="0" y="0"/>
          <a:chExt cx="0" cy="0"/>
        </a:xfrm>
      </p:grpSpPr>
      <p:sp>
        <p:nvSpPr>
          <p:cNvPr id="148" name="Google Shape;148;p16"/>
          <p:cNvSpPr txBox="1"/>
          <p:nvPr>
            <p:ph type="body" idx="1"/>
          </p:nvPr>
        </p:nvSpPr>
        <p:spPr>
          <a:xfrm>
            <a:off x="535350" y="1419200"/>
            <a:ext cx="7592100" cy="1510500"/>
          </a:xfrm>
          <a:prstGeom prst="rect">
            <a:avLst/>
          </a:prstGeom>
        </p:spPr>
        <p:txBody>
          <a:bodyPr spcFirstLastPara="1" wrap="square" lIns="91425" tIns="91425" rIns="91425" bIns="91425" anchor="t" anchorCtr="0">
            <a:noAutofit/>
          </a:bodyPr>
          <a:lstStyle/>
          <a:p>
            <a:pPr marL="0" lvl="0" indent="0" algn="l" rtl="0">
              <a:spcBef>
                <a:spcPts val="1500"/>
              </a:spcBef>
              <a:spcAft>
                <a:spcPts val="0"/>
              </a:spcAft>
              <a:buNone/>
            </a:pPr>
            <a:endParaRPr lang="en-GB" sz="1400"/>
          </a:p>
          <a:p>
            <a:pPr marL="0" lvl="0" indent="0" algn="l" rtl="0">
              <a:spcBef>
                <a:spcPts val="1500"/>
              </a:spcBef>
              <a:spcAft>
                <a:spcPts val="0"/>
              </a:spcAft>
              <a:buNone/>
            </a:pPr>
            <a:r>
              <a:rPr lang="en-GB" sz="1400"/>
              <a:t>In order to attract and enroll more students to your university or educational institute, or to enhance relevance in a university ranking, it is crucial to comprehend the intended recipients of the strategy. Therefore, analyzing the needs of individuals, their locations, and their interests becomes the foundational key to any educational marketing project.</a:t>
            </a: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0" lvl="0" indent="0" algn="l" rtl="0">
              <a:spcBef>
                <a:spcPts val="1500"/>
              </a:spcBef>
              <a:spcAft>
                <a:spcPts val="0"/>
              </a:spcAft>
              <a:buNone/>
            </a:pP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0" lvl="0" indent="0" algn="l" rtl="0">
              <a:spcBef>
                <a:spcPts val="1500"/>
              </a:spcBef>
              <a:spcAft>
                <a:spcPts val="0"/>
              </a:spcAft>
              <a:buNone/>
            </a:pP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0" lvl="0" indent="0" algn="l" rtl="0">
              <a:spcBef>
                <a:spcPts val="0"/>
              </a:spcBef>
              <a:spcAft>
                <a:spcPts val="0"/>
              </a:spcAft>
              <a:buNone/>
            </a:pPr>
            <a:endParaRPr b="1"/>
          </a:p>
          <a:p>
            <a:pPr marL="0" lvl="0" indent="0" algn="l" rtl="0">
              <a:spcBef>
                <a:spcPts val="1000"/>
              </a:spcBef>
              <a:spcAft>
                <a:spcPts val="0"/>
              </a:spcAft>
              <a:buNone/>
            </a:pPr>
          </a:p>
          <a:p>
            <a:pPr marL="0" lvl="0" indent="0" algn="l" rtl="0">
              <a:spcBef>
                <a:spcPts val="1000"/>
              </a:spcBef>
              <a:spcAft>
                <a:spcPts val="1000"/>
              </a:spcAft>
              <a:buNone/>
            </a:pPr>
          </a:p>
        </p:txBody>
      </p:sp>
      <p:sp>
        <p:nvSpPr>
          <p:cNvPr id="149" name="Google Shape;149;p16"/>
          <p:cNvSpPr txBox="1"/>
          <p:nvPr>
            <p:ph type="title"/>
          </p:nvPr>
        </p:nvSpPr>
        <p:spPr>
          <a:xfrm>
            <a:off x="438150" y="312200"/>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Understanding the target audience, whether students or rankings:</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53" name="Shape 153"/>
        <p:cNvGrpSpPr/>
        <p:nvPr/>
      </p:nvGrpSpPr>
      <p:grpSpPr>
        <a:xfrm>
          <a:off x="0" y="0"/>
          <a:ext cx="0" cy="0"/>
          <a:chOff x="0" y="0"/>
          <a:chExt cx="0" cy="0"/>
        </a:xfrm>
      </p:grpSpPr>
      <p:sp>
        <p:nvSpPr>
          <p:cNvPr id="154" name="Google Shape;154;p17"/>
          <p:cNvSpPr txBox="1"/>
          <p:nvPr>
            <p:ph type="body" idx="1"/>
          </p:nvPr>
        </p:nvSpPr>
        <p:spPr>
          <a:xfrm>
            <a:off x="651075" y="1725350"/>
            <a:ext cx="7389900" cy="2940900"/>
          </a:xfrm>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r>
              <a:rPr lang="en-GB" sz="1200" b="1">
                <a:solidFill>
                  <a:srgbClr val="0D0D0D"/>
                </a:solidFill>
                <a:highlight>
                  <a:srgbClr val="FFFFFF"/>
                </a:highlight>
                <a:latin typeface="Roboto" panose="02000000000000000000"/>
                <a:ea typeface="Roboto" panose="02000000000000000000"/>
                <a:cs typeface="Roboto" panose="02000000000000000000"/>
                <a:sym typeface="Roboto" panose="02000000000000000000"/>
              </a:rPr>
              <a:t>What actions does an SEO audit for a university involve?</a:t>
            </a:r>
            <a:endParaRPr sz="1200" b="1">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0" lvl="0" indent="0" algn="l" rtl="0">
              <a:spcBef>
                <a:spcPts val="0"/>
              </a:spcBef>
              <a:spcAft>
                <a:spcPts val="0"/>
              </a:spcAft>
              <a:buNone/>
            </a:pPr>
            <a:endParaRPr sz="1200" b="1">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304800" algn="l" rtl="0">
              <a:spcBef>
                <a:spcPts val="0"/>
              </a:spcBef>
              <a:spcAft>
                <a:spcPts val="0"/>
              </a:spcAft>
              <a:buClr>
                <a:srgbClr val="0D0D0D"/>
              </a:buClr>
              <a:buSzPts val="1200"/>
              <a:buFont typeface="Roboto" panose="02000000000000000000"/>
              <a:buChar char="●"/>
            </a:pPr>
            <a:r>
              <a:rPr lang="en-GB" sz="12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Total number of URLs on the website.</a:t>
            </a: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304800" algn="l" rtl="0">
              <a:spcBef>
                <a:spcPts val="0"/>
              </a:spcBef>
              <a:spcAft>
                <a:spcPts val="0"/>
              </a:spcAft>
              <a:buClr>
                <a:srgbClr val="0D0D0D"/>
              </a:buClr>
              <a:buSzPts val="1200"/>
              <a:buFont typeface="Roboto" panose="02000000000000000000"/>
              <a:buChar char="●"/>
            </a:pPr>
            <a:r>
              <a:rPr lang="en-GB" sz="12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Analysis of website traffic, using data from Google Search Console and Google Analytics.</a:t>
            </a: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304800" algn="l" rtl="0">
              <a:spcBef>
                <a:spcPts val="0"/>
              </a:spcBef>
              <a:spcAft>
                <a:spcPts val="0"/>
              </a:spcAft>
              <a:buClr>
                <a:srgbClr val="0D0D0D"/>
              </a:buClr>
              <a:buSzPts val="1200"/>
              <a:buFont typeface="Roboto" panose="02000000000000000000"/>
              <a:buChar char="●"/>
            </a:pPr>
            <a:r>
              <a:rPr lang="en-GB" sz="12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Categorization of URLs by areas, segments, or traffic (e.g., courses, undergraduate programs, graduate programs, scholarships, financing, etc.).</a:t>
            </a: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304800" algn="l" rtl="0">
              <a:spcBef>
                <a:spcPts val="0"/>
              </a:spcBef>
              <a:spcAft>
                <a:spcPts val="0"/>
              </a:spcAft>
              <a:buClr>
                <a:srgbClr val="0D0D0D"/>
              </a:buClr>
              <a:buSzPts val="1200"/>
              <a:buFont typeface="Roboto" panose="02000000000000000000"/>
              <a:buChar char="●"/>
            </a:pPr>
            <a:r>
              <a:rPr lang="en-GB" sz="12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Identification of broken pages or 404 errors negatively affecting Google signals.</a:t>
            </a: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304800" algn="l" rtl="0">
              <a:spcBef>
                <a:spcPts val="0"/>
              </a:spcBef>
              <a:spcAft>
                <a:spcPts val="0"/>
              </a:spcAft>
              <a:buClr>
                <a:srgbClr val="0D0D0D"/>
              </a:buClr>
              <a:buSzPts val="1200"/>
              <a:buFont typeface="Roboto" panose="02000000000000000000"/>
              <a:buChar char="●"/>
            </a:pPr>
            <a:r>
              <a:rPr lang="en-GB" sz="12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Assessment of URLs with slow loading times.</a:t>
            </a: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304800" algn="l" rtl="0">
              <a:spcBef>
                <a:spcPts val="0"/>
              </a:spcBef>
              <a:spcAft>
                <a:spcPts val="0"/>
              </a:spcAft>
              <a:buClr>
                <a:srgbClr val="0D0D0D"/>
              </a:buClr>
              <a:buSzPts val="1200"/>
              <a:buFont typeface="Roboto" panose="02000000000000000000"/>
              <a:buChar char="●"/>
            </a:pPr>
            <a:r>
              <a:rPr lang="en-GB" sz="12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Identification of indexing issues preventing Google from finding important URLs due to technical reasons.</a:t>
            </a: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304800" algn="l" rtl="0">
              <a:spcBef>
                <a:spcPts val="0"/>
              </a:spcBef>
              <a:spcAft>
                <a:spcPts val="0"/>
              </a:spcAft>
              <a:buClr>
                <a:srgbClr val="0D0D0D"/>
              </a:buClr>
              <a:buSzPts val="1200"/>
              <a:buFont typeface="Roboto" panose="02000000000000000000"/>
              <a:buChar char="●"/>
            </a:pPr>
            <a:r>
              <a:rPr lang="en-GB" sz="12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Identification of heavy images affecting website performance.</a:t>
            </a: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304800" algn="l" rtl="0">
              <a:spcBef>
                <a:spcPts val="0"/>
              </a:spcBef>
              <a:spcAft>
                <a:spcPts val="0"/>
              </a:spcAft>
              <a:buClr>
                <a:srgbClr val="0D0D0D"/>
              </a:buClr>
              <a:buSzPts val="1200"/>
              <a:buFont typeface="Roboto" panose="02000000000000000000"/>
              <a:buChar char="●"/>
            </a:pPr>
            <a:r>
              <a:rPr lang="en-GB" sz="12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Evaluation of metadata or repetitive/poorly relevant information on URLs.</a:t>
            </a: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304800" algn="l" rtl="0">
              <a:spcBef>
                <a:spcPts val="0"/>
              </a:spcBef>
              <a:spcAft>
                <a:spcPts val="0"/>
              </a:spcAft>
              <a:buClr>
                <a:srgbClr val="0D0D0D"/>
              </a:buClr>
              <a:buSzPts val="1200"/>
              <a:buFont typeface="Roboto" panose="02000000000000000000"/>
              <a:buChar char="●"/>
            </a:pPr>
            <a:r>
              <a:rPr lang="en-GB" sz="12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Assessment of poor internal linking between informational and transactional content.</a:t>
            </a: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0" lvl="0" indent="0" algn="l" rtl="0">
              <a:spcBef>
                <a:spcPts val="1500"/>
              </a:spcBef>
              <a:spcAft>
                <a:spcPts val="0"/>
              </a:spcAft>
              <a:buNone/>
            </a:pPr>
            <a:endParaRPr sz="1400"/>
          </a:p>
          <a:p>
            <a:pPr marL="0" lvl="0" indent="0" algn="l" rtl="0">
              <a:spcBef>
                <a:spcPts val="1500"/>
              </a:spcBef>
              <a:spcAft>
                <a:spcPts val="0"/>
              </a:spcAft>
              <a:buNone/>
            </a:pP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0" lvl="0" indent="0" algn="l" rtl="0">
              <a:spcBef>
                <a:spcPts val="1500"/>
              </a:spcBef>
              <a:spcAft>
                <a:spcPts val="0"/>
              </a:spcAft>
              <a:buNone/>
            </a:pP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0" lvl="0" indent="0" algn="l" rtl="0">
              <a:spcBef>
                <a:spcPts val="0"/>
              </a:spcBef>
              <a:spcAft>
                <a:spcPts val="0"/>
              </a:spcAft>
              <a:buNone/>
            </a:pPr>
            <a:endParaRPr b="1"/>
          </a:p>
          <a:p>
            <a:pPr marL="0" lvl="0" indent="0" algn="l" rtl="0">
              <a:spcBef>
                <a:spcPts val="1000"/>
              </a:spcBef>
              <a:spcAft>
                <a:spcPts val="0"/>
              </a:spcAft>
              <a:buNone/>
            </a:pPr>
          </a:p>
          <a:p>
            <a:pPr marL="0" lvl="0" indent="0" algn="l" rtl="0">
              <a:spcBef>
                <a:spcPts val="1000"/>
              </a:spcBef>
              <a:spcAft>
                <a:spcPts val="1000"/>
              </a:spcAft>
              <a:buNone/>
            </a:pPr>
          </a:p>
        </p:txBody>
      </p:sp>
      <p:sp>
        <p:nvSpPr>
          <p:cNvPr id="155" name="Google Shape;155;p17"/>
          <p:cNvSpPr txBox="1"/>
          <p:nvPr>
            <p:ph type="title"/>
          </p:nvPr>
        </p:nvSpPr>
        <p:spPr>
          <a:xfrm>
            <a:off x="438150" y="312200"/>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SEO audit</a:t>
            </a:r>
            <a:endParaRPr sz="1800"/>
          </a:p>
        </p:txBody>
      </p:sp>
      <p:sp>
        <p:nvSpPr>
          <p:cNvPr id="156" name="Google Shape;156;p17"/>
          <p:cNvSpPr txBox="1"/>
          <p:nvPr/>
        </p:nvSpPr>
        <p:spPr>
          <a:xfrm>
            <a:off x="651075" y="1171925"/>
            <a:ext cx="7552500" cy="488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2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An SEO audit is the process that allows us to analyze the university's website, with the aim of discovering the main problems and identifying opportunities for improvement in the short and medium term.</a:t>
            </a:r>
            <a:endParaRPr sz="1300">
              <a:solidFill>
                <a:schemeClr val="dk2"/>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60" name="Shape 160"/>
        <p:cNvGrpSpPr/>
        <p:nvPr/>
      </p:nvGrpSpPr>
      <p:grpSpPr>
        <a:xfrm>
          <a:off x="0" y="0"/>
          <a:ext cx="0" cy="0"/>
          <a:chOff x="0" y="0"/>
          <a:chExt cx="0" cy="0"/>
        </a:xfrm>
      </p:grpSpPr>
      <p:sp>
        <p:nvSpPr>
          <p:cNvPr id="161" name="Google Shape;161;p18"/>
          <p:cNvSpPr txBox="1"/>
          <p:nvPr>
            <p:ph type="body" idx="1"/>
          </p:nvPr>
        </p:nvSpPr>
        <p:spPr>
          <a:xfrm>
            <a:off x="651075" y="1942375"/>
            <a:ext cx="7389900" cy="2724000"/>
          </a:xfrm>
          <a:prstGeom prst="rect">
            <a:avLst/>
          </a:prstGeom>
        </p:spPr>
        <p:txBody>
          <a:bodyPr spcFirstLastPara="1" wrap="square" lIns="91425" tIns="91425" rIns="91425" bIns="91425" anchor="t" anchorCtr="0">
            <a:noAutofit/>
          </a:bodyPr>
          <a:lstStyle/>
          <a:p>
            <a:pPr marL="457200" lvl="0" indent="-304800" algn="l" rtl="0">
              <a:spcBef>
                <a:spcPts val="1500"/>
              </a:spcBef>
              <a:spcAft>
                <a:spcPts val="0"/>
              </a:spcAft>
              <a:buClr>
                <a:srgbClr val="0D0D0D"/>
              </a:buClr>
              <a:buSzPts val="1200"/>
              <a:buFont typeface="Roboto" panose="02000000000000000000"/>
              <a:buChar char="●"/>
            </a:pPr>
            <a:r>
              <a:rPr lang="en-GB" sz="12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Domain authority</a:t>
            </a: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304800" algn="l" rtl="0">
              <a:spcBef>
                <a:spcPts val="0"/>
              </a:spcBef>
              <a:spcAft>
                <a:spcPts val="0"/>
              </a:spcAft>
              <a:buClr>
                <a:srgbClr val="0D0D0D"/>
              </a:buClr>
              <a:buSzPts val="1200"/>
              <a:buFont typeface="Roboto" panose="02000000000000000000"/>
              <a:buChar char="●"/>
            </a:pPr>
            <a:r>
              <a:rPr lang="en-GB" sz="12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Number of ranking keywords</a:t>
            </a: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304800" algn="l" rtl="0">
              <a:spcBef>
                <a:spcPts val="0"/>
              </a:spcBef>
              <a:spcAft>
                <a:spcPts val="0"/>
              </a:spcAft>
              <a:buClr>
                <a:srgbClr val="0D0D0D"/>
              </a:buClr>
              <a:buSzPts val="1200"/>
              <a:buFont typeface="Roboto" panose="02000000000000000000"/>
              <a:buChar char="●"/>
            </a:pPr>
            <a:r>
              <a:rPr lang="en-GB" sz="12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Internal linking strategy</a:t>
            </a: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304800" algn="l" rtl="0">
              <a:spcBef>
                <a:spcPts val="0"/>
              </a:spcBef>
              <a:spcAft>
                <a:spcPts val="0"/>
              </a:spcAft>
              <a:buClr>
                <a:srgbClr val="0D0D0D"/>
              </a:buClr>
              <a:buSzPts val="1200"/>
              <a:buFont typeface="Roboto" panose="02000000000000000000"/>
              <a:buChar char="●"/>
            </a:pPr>
            <a:r>
              <a:rPr lang="en-GB" sz="12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Backlink or link-building strategy</a:t>
            </a: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304800" algn="l" rtl="0">
              <a:spcBef>
                <a:spcPts val="0"/>
              </a:spcBef>
              <a:spcAft>
                <a:spcPts val="0"/>
              </a:spcAft>
              <a:buClr>
                <a:srgbClr val="0D0D0D"/>
              </a:buClr>
              <a:buSzPts val="1200"/>
              <a:buFont typeface="Roboto" panose="02000000000000000000"/>
              <a:buChar char="●"/>
            </a:pPr>
            <a:r>
              <a:rPr lang="en-GB" sz="12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Content structure</a:t>
            </a: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304800" algn="l" rtl="0">
              <a:spcBef>
                <a:spcPts val="0"/>
              </a:spcBef>
              <a:spcAft>
                <a:spcPts val="0"/>
              </a:spcAft>
              <a:buClr>
                <a:srgbClr val="0D0D0D"/>
              </a:buClr>
              <a:buSzPts val="1200"/>
              <a:buFont typeface="Roboto" panose="02000000000000000000"/>
              <a:buChar char="●"/>
            </a:pPr>
            <a:r>
              <a:rPr lang="en-GB" sz="12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Countries or cities generating the most traffic</a:t>
            </a: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304800" algn="l" rtl="0">
              <a:spcBef>
                <a:spcPts val="0"/>
              </a:spcBef>
              <a:spcAft>
                <a:spcPts val="0"/>
              </a:spcAft>
              <a:buClr>
                <a:srgbClr val="0D0D0D"/>
              </a:buClr>
              <a:buSzPts val="1200"/>
              <a:buFont typeface="Roboto" panose="02000000000000000000"/>
              <a:buChar char="●"/>
            </a:pPr>
            <a:r>
              <a:rPr lang="en-GB" sz="12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Average monthly traffic</a:t>
            </a: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304800" algn="l" rtl="0">
              <a:spcBef>
                <a:spcPts val="0"/>
              </a:spcBef>
              <a:spcAft>
                <a:spcPts val="0"/>
              </a:spcAft>
              <a:buClr>
                <a:srgbClr val="0D0D0D"/>
              </a:buClr>
              <a:buSzPts val="1200"/>
              <a:buFont typeface="Roboto" panose="02000000000000000000"/>
              <a:buChar char="●"/>
            </a:pPr>
            <a:r>
              <a:rPr lang="en-GB" sz="12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Advertising investment in channels like Google Ads</a:t>
            </a: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304800" algn="l" rtl="0">
              <a:spcBef>
                <a:spcPts val="0"/>
              </a:spcBef>
              <a:spcAft>
                <a:spcPts val="0"/>
              </a:spcAft>
              <a:buClr>
                <a:srgbClr val="0D0D0D"/>
              </a:buClr>
              <a:buSzPts val="1200"/>
              <a:buFont typeface="Roboto" panose="02000000000000000000"/>
              <a:buChar char="●"/>
            </a:pPr>
            <a:r>
              <a:rPr lang="en-GB" sz="12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Articles or educational programs (undergraduate and postgraduate) contributing the most traffic to the website.</a:t>
            </a: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0" lvl="0" indent="0" algn="l" rtl="0">
              <a:spcBef>
                <a:spcPts val="0"/>
              </a:spcBef>
              <a:spcAft>
                <a:spcPts val="0"/>
              </a:spcAft>
              <a:buNone/>
            </a:pPr>
            <a:endParaRPr sz="1200" b="1">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0" lvl="0" indent="0" algn="l" rtl="0">
              <a:spcBef>
                <a:spcPts val="1500"/>
              </a:spcBef>
              <a:spcAft>
                <a:spcPts val="0"/>
              </a:spcAft>
              <a:buNone/>
            </a:pPr>
            <a:endParaRPr sz="1400"/>
          </a:p>
          <a:p>
            <a:pPr marL="0" lvl="0" indent="0" algn="l" rtl="0">
              <a:spcBef>
                <a:spcPts val="1500"/>
              </a:spcBef>
              <a:spcAft>
                <a:spcPts val="0"/>
              </a:spcAft>
              <a:buNone/>
            </a:pP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0" lvl="0" indent="0" algn="l" rtl="0">
              <a:spcBef>
                <a:spcPts val="1500"/>
              </a:spcBef>
              <a:spcAft>
                <a:spcPts val="0"/>
              </a:spcAft>
              <a:buNone/>
            </a:pP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0" lvl="0" indent="0" algn="l" rtl="0">
              <a:spcBef>
                <a:spcPts val="0"/>
              </a:spcBef>
              <a:spcAft>
                <a:spcPts val="0"/>
              </a:spcAft>
              <a:buNone/>
            </a:pPr>
            <a:endParaRPr b="1"/>
          </a:p>
          <a:p>
            <a:pPr marL="0" lvl="0" indent="0" algn="l" rtl="0">
              <a:spcBef>
                <a:spcPts val="1000"/>
              </a:spcBef>
              <a:spcAft>
                <a:spcPts val="0"/>
              </a:spcAft>
              <a:buNone/>
            </a:pPr>
          </a:p>
          <a:p>
            <a:pPr marL="0" lvl="0" indent="0" algn="l" rtl="0">
              <a:spcBef>
                <a:spcPts val="1000"/>
              </a:spcBef>
              <a:spcAft>
                <a:spcPts val="1000"/>
              </a:spcAft>
              <a:buNone/>
            </a:pPr>
          </a:p>
        </p:txBody>
      </p:sp>
      <p:sp>
        <p:nvSpPr>
          <p:cNvPr id="162" name="Google Shape;162;p18"/>
          <p:cNvSpPr txBox="1"/>
          <p:nvPr>
            <p:ph type="title"/>
          </p:nvPr>
        </p:nvSpPr>
        <p:spPr>
          <a:xfrm>
            <a:off x="438150" y="312200"/>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Knowledge of the competition</a:t>
            </a:r>
            <a:endParaRPr sz="1800"/>
          </a:p>
        </p:txBody>
      </p:sp>
      <p:sp>
        <p:nvSpPr>
          <p:cNvPr id="163" name="Google Shape;163;p18"/>
          <p:cNvSpPr txBox="1"/>
          <p:nvPr/>
        </p:nvSpPr>
        <p:spPr>
          <a:xfrm>
            <a:off x="651075" y="1171925"/>
            <a:ext cx="7552500" cy="488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0" lvl="0" indent="0" algn="l" rtl="0">
              <a:spcBef>
                <a:spcPts val="0"/>
              </a:spcBef>
              <a:spcAft>
                <a:spcPts val="0"/>
              </a:spcAft>
              <a:buNone/>
            </a:pPr>
            <a:r>
              <a:rPr lang="en-GB" sz="12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Competitive analysis in the university segment forms the core of any strategy, especially for search engine optimization. By identifying digital competitors of a university, we can analyze and comprehend the most relevant metrics of a university website:</a:t>
            </a:r>
            <a:endParaRPr sz="1300">
              <a:solidFill>
                <a:schemeClr val="dk2"/>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67" name="Shape 167"/>
        <p:cNvGrpSpPr/>
        <p:nvPr/>
      </p:nvGrpSpPr>
      <p:grpSpPr>
        <a:xfrm>
          <a:off x="0" y="0"/>
          <a:ext cx="0" cy="0"/>
          <a:chOff x="0" y="0"/>
          <a:chExt cx="0" cy="0"/>
        </a:xfrm>
      </p:grpSpPr>
      <p:sp>
        <p:nvSpPr>
          <p:cNvPr id="168" name="Google Shape;168;p19"/>
          <p:cNvSpPr txBox="1"/>
          <p:nvPr>
            <p:ph type="body" idx="1"/>
          </p:nvPr>
        </p:nvSpPr>
        <p:spPr>
          <a:xfrm>
            <a:off x="651075" y="1432375"/>
            <a:ext cx="7389900" cy="3234000"/>
          </a:xfrm>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r>
              <a:rPr lang="en-GB" sz="12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Links or URLs act as the highways that allow navigation within a website. Without them, navigating any web page would be impossible.</a:t>
            </a: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0" algn="l" rtl="0">
              <a:spcBef>
                <a:spcPts val="0"/>
              </a:spcBef>
              <a:spcAft>
                <a:spcPts val="0"/>
              </a:spcAft>
              <a:buNone/>
            </a:pP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0" algn="l" rtl="0">
              <a:spcBef>
                <a:spcPts val="0"/>
              </a:spcBef>
              <a:spcAft>
                <a:spcPts val="0"/>
              </a:spcAft>
              <a:buNone/>
            </a:pPr>
            <a:r>
              <a:rPr lang="en-GB" sz="12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Aware of the importance of this factor, an analysis and strategy was developed to evaluate the current architecture of the university. This helps us understand opportunities for improvement in the following areas:</a:t>
            </a: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0" algn="l" rtl="0">
              <a:spcBef>
                <a:spcPts val="0"/>
              </a:spcBef>
              <a:spcAft>
                <a:spcPts val="0"/>
              </a:spcAft>
              <a:buNone/>
            </a:pPr>
            <a:endParaRPr sz="1200" b="1">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304800" algn="l" rtl="0">
              <a:spcBef>
                <a:spcPts val="0"/>
              </a:spcBef>
              <a:spcAft>
                <a:spcPts val="0"/>
              </a:spcAft>
              <a:buClr>
                <a:srgbClr val="0D0D0D"/>
              </a:buClr>
              <a:buSzPts val="1200"/>
              <a:buFont typeface="Roboto" panose="02000000000000000000"/>
              <a:buChar char="●"/>
            </a:pPr>
            <a:r>
              <a:rPr lang="en-GB" sz="1200" b="1">
                <a:solidFill>
                  <a:srgbClr val="0D0D0D"/>
                </a:solidFill>
                <a:highlight>
                  <a:srgbClr val="FFFFFF"/>
                </a:highlight>
                <a:latin typeface="Roboto" panose="02000000000000000000"/>
                <a:ea typeface="Roboto" panose="02000000000000000000"/>
                <a:cs typeface="Roboto" panose="02000000000000000000"/>
                <a:sym typeface="Roboto" panose="02000000000000000000"/>
              </a:rPr>
              <a:t>Increasing internal links to the most relevant academic programs.</a:t>
            </a:r>
            <a:endParaRPr sz="1200" b="1">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304800" algn="l" rtl="0">
              <a:spcBef>
                <a:spcPts val="0"/>
              </a:spcBef>
              <a:spcAft>
                <a:spcPts val="0"/>
              </a:spcAft>
              <a:buClr>
                <a:srgbClr val="0D0D0D"/>
              </a:buClr>
              <a:buSzPts val="1200"/>
              <a:buFont typeface="Roboto" panose="02000000000000000000"/>
              <a:buChar char="●"/>
            </a:pPr>
            <a:r>
              <a:rPr lang="en-GB" sz="1200" b="1">
                <a:solidFill>
                  <a:srgbClr val="0D0D0D"/>
                </a:solidFill>
                <a:highlight>
                  <a:srgbClr val="FFFFFF"/>
                </a:highlight>
                <a:latin typeface="Roboto" panose="02000000000000000000"/>
                <a:ea typeface="Roboto" panose="02000000000000000000"/>
                <a:cs typeface="Roboto" panose="02000000000000000000"/>
                <a:sym typeface="Roboto" panose="02000000000000000000"/>
              </a:rPr>
              <a:t>Optimizing blog content related to undergraduate and graduate programs.</a:t>
            </a:r>
            <a:endParaRPr sz="1200" b="1">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304800" algn="l" rtl="0">
              <a:spcBef>
                <a:spcPts val="0"/>
              </a:spcBef>
              <a:spcAft>
                <a:spcPts val="0"/>
              </a:spcAft>
              <a:buClr>
                <a:srgbClr val="0D0D0D"/>
              </a:buClr>
              <a:buSzPts val="1200"/>
              <a:buFont typeface="Roboto" panose="02000000000000000000"/>
              <a:buChar char="●"/>
            </a:pPr>
            <a:r>
              <a:rPr lang="en-GB" sz="1200" b="1">
                <a:solidFill>
                  <a:srgbClr val="0D0D0D"/>
                </a:solidFill>
                <a:highlight>
                  <a:srgbClr val="FFFFFF"/>
                </a:highlight>
                <a:latin typeface="Roboto" panose="02000000000000000000"/>
                <a:ea typeface="Roboto" panose="02000000000000000000"/>
                <a:cs typeface="Roboto" panose="02000000000000000000"/>
                <a:sym typeface="Roboto" panose="02000000000000000000"/>
              </a:rPr>
              <a:t>Improving URL modules for programs with low interaction:</a:t>
            </a:r>
            <a:endParaRPr sz="1200" b="1">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914400" lvl="0" indent="-304800" algn="l" rtl="0">
              <a:spcBef>
                <a:spcPts val="0"/>
              </a:spcBef>
              <a:spcAft>
                <a:spcPts val="0"/>
              </a:spcAft>
              <a:buClr>
                <a:srgbClr val="0D0D0D"/>
              </a:buClr>
              <a:buSzPts val="1200"/>
              <a:buFont typeface="Roboto" panose="02000000000000000000"/>
              <a:buChar char="●"/>
            </a:pPr>
            <a:r>
              <a:rPr lang="en-GB" sz="1200" b="1">
                <a:solidFill>
                  <a:srgbClr val="0D0D0D"/>
                </a:solidFill>
                <a:highlight>
                  <a:srgbClr val="FFFFFF"/>
                </a:highlight>
                <a:latin typeface="Roboto" panose="02000000000000000000"/>
                <a:ea typeface="Roboto" panose="02000000000000000000"/>
                <a:cs typeface="Roboto" panose="02000000000000000000"/>
                <a:sym typeface="Roboto" panose="02000000000000000000"/>
              </a:rPr>
              <a:t>Contact forms.</a:t>
            </a:r>
            <a:endParaRPr sz="1200" b="1">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914400" lvl="0" indent="-304800" algn="l" rtl="0">
              <a:spcBef>
                <a:spcPts val="0"/>
              </a:spcBef>
              <a:spcAft>
                <a:spcPts val="0"/>
              </a:spcAft>
              <a:buClr>
                <a:srgbClr val="0D0D0D"/>
              </a:buClr>
              <a:buSzPts val="1200"/>
              <a:buFont typeface="Roboto" panose="02000000000000000000"/>
              <a:buChar char="●"/>
            </a:pPr>
            <a:r>
              <a:rPr lang="en-GB" sz="1200" b="1">
                <a:solidFill>
                  <a:srgbClr val="0D0D0D"/>
                </a:solidFill>
                <a:highlight>
                  <a:srgbClr val="FFFFFF"/>
                </a:highlight>
                <a:latin typeface="Roboto" panose="02000000000000000000"/>
                <a:ea typeface="Roboto" panose="02000000000000000000"/>
                <a:cs typeface="Roboto" panose="02000000000000000000"/>
                <a:sym typeface="Roboto" panose="02000000000000000000"/>
              </a:rPr>
              <a:t>Links to scholarships or funding</a:t>
            </a:r>
            <a:endParaRPr sz="1200" b="1">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914400" lvl="0" indent="-304800" algn="l" rtl="0">
              <a:spcBef>
                <a:spcPts val="0"/>
              </a:spcBef>
              <a:spcAft>
                <a:spcPts val="0"/>
              </a:spcAft>
              <a:buClr>
                <a:srgbClr val="0D0D0D"/>
              </a:buClr>
              <a:buSzPts val="1200"/>
              <a:buFont typeface="Roboto" panose="02000000000000000000"/>
              <a:buChar char="●"/>
            </a:pPr>
            <a:r>
              <a:rPr lang="en-GB" sz="1200" b="1">
                <a:solidFill>
                  <a:srgbClr val="0D0D0D"/>
                </a:solidFill>
                <a:highlight>
                  <a:srgbClr val="FFFFFF"/>
                </a:highlight>
                <a:latin typeface="Roboto" panose="02000000000000000000"/>
                <a:ea typeface="Roboto" panose="02000000000000000000"/>
                <a:cs typeface="Roboto" panose="02000000000000000000"/>
                <a:sym typeface="Roboto" panose="02000000000000000000"/>
              </a:rPr>
              <a:t>Contact numbers</a:t>
            </a:r>
            <a:endParaRPr sz="1200" b="1">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0" algn="l" rtl="0">
              <a:spcBef>
                <a:spcPts val="0"/>
              </a:spcBef>
              <a:spcAft>
                <a:spcPts val="0"/>
              </a:spcAft>
              <a:buNone/>
            </a:pPr>
            <a:r>
              <a:rPr lang="en-GB" sz="1200" b="1">
                <a:solidFill>
                  <a:srgbClr val="0D0D0D"/>
                </a:solidFill>
                <a:highlight>
                  <a:srgbClr val="FFFFFF"/>
                </a:highlight>
                <a:latin typeface="Roboto" panose="02000000000000000000"/>
                <a:ea typeface="Roboto" panose="02000000000000000000"/>
                <a:cs typeface="Roboto" panose="02000000000000000000"/>
                <a:sym typeface="Roboto" panose="02000000000000000000"/>
              </a:rPr>
              <a:t>Through architecture and internal linking actions, we ensure that both users and Google can easily discover semantically related content.</a:t>
            </a:r>
            <a:endParaRPr sz="1200" b="1">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0" algn="l" rtl="0">
              <a:spcBef>
                <a:spcPts val="0"/>
              </a:spcBef>
              <a:spcAft>
                <a:spcPts val="0"/>
              </a:spcAft>
              <a:buNone/>
            </a:pPr>
            <a:endParaRPr sz="1200" b="1">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0" lvl="0" indent="0" algn="l" rtl="0">
              <a:spcBef>
                <a:spcPts val="1500"/>
              </a:spcBef>
              <a:spcAft>
                <a:spcPts val="0"/>
              </a:spcAft>
              <a:buNone/>
            </a:pPr>
            <a:endParaRPr sz="1400"/>
          </a:p>
          <a:p>
            <a:pPr marL="0" lvl="0" indent="0" algn="l" rtl="0">
              <a:spcBef>
                <a:spcPts val="1500"/>
              </a:spcBef>
              <a:spcAft>
                <a:spcPts val="0"/>
              </a:spcAft>
              <a:buNone/>
            </a:pP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0" lvl="0" indent="0" algn="l" rtl="0">
              <a:spcBef>
                <a:spcPts val="1500"/>
              </a:spcBef>
              <a:spcAft>
                <a:spcPts val="0"/>
              </a:spcAft>
              <a:buNone/>
            </a:pP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0" lvl="0" indent="0" algn="l" rtl="0">
              <a:spcBef>
                <a:spcPts val="0"/>
              </a:spcBef>
              <a:spcAft>
                <a:spcPts val="0"/>
              </a:spcAft>
              <a:buNone/>
            </a:pPr>
            <a:endParaRPr b="1"/>
          </a:p>
          <a:p>
            <a:pPr marL="0" lvl="0" indent="0" algn="l" rtl="0">
              <a:spcBef>
                <a:spcPts val="1000"/>
              </a:spcBef>
              <a:spcAft>
                <a:spcPts val="0"/>
              </a:spcAft>
              <a:buNone/>
            </a:pPr>
          </a:p>
          <a:p>
            <a:pPr marL="0" lvl="0" indent="0" algn="l" rtl="0">
              <a:spcBef>
                <a:spcPts val="1000"/>
              </a:spcBef>
              <a:spcAft>
                <a:spcPts val="1000"/>
              </a:spcAft>
              <a:buNone/>
            </a:pPr>
          </a:p>
        </p:txBody>
      </p:sp>
      <p:sp>
        <p:nvSpPr>
          <p:cNvPr id="169" name="Google Shape;169;p19"/>
          <p:cNvSpPr txBox="1"/>
          <p:nvPr>
            <p:ph type="title"/>
          </p:nvPr>
        </p:nvSpPr>
        <p:spPr>
          <a:xfrm>
            <a:off x="438150" y="312200"/>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Information architecture and internal linking strategy</a:t>
            </a:r>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73" name="Shape 173"/>
        <p:cNvGrpSpPr/>
        <p:nvPr/>
      </p:nvGrpSpPr>
      <p:grpSpPr>
        <a:xfrm>
          <a:off x="0" y="0"/>
          <a:ext cx="0" cy="0"/>
          <a:chOff x="0" y="0"/>
          <a:chExt cx="0" cy="0"/>
        </a:xfrm>
      </p:grpSpPr>
      <p:sp>
        <p:nvSpPr>
          <p:cNvPr id="174" name="Google Shape;174;p20"/>
          <p:cNvSpPr txBox="1"/>
          <p:nvPr>
            <p:ph type="body" idx="1"/>
          </p:nvPr>
        </p:nvSpPr>
        <p:spPr>
          <a:xfrm>
            <a:off x="651075" y="1095975"/>
            <a:ext cx="7389900" cy="3570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200" b="1">
                <a:solidFill>
                  <a:srgbClr val="0D0D0D"/>
                </a:solidFill>
                <a:highlight>
                  <a:srgbClr val="FFFFFF"/>
                </a:highlight>
                <a:latin typeface="Roboto" panose="02000000000000000000"/>
                <a:ea typeface="Roboto" panose="02000000000000000000"/>
                <a:cs typeface="Roboto" panose="02000000000000000000"/>
                <a:sym typeface="Roboto" panose="02000000000000000000"/>
              </a:rPr>
              <a:t>Contents in the discovery stage:</a:t>
            </a:r>
            <a:r>
              <a:rPr lang="en-GB" sz="12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 (what is that university major, its characteristics, where and why to study it, career prospects, among other questions for undergraduate or postgraduate students).</a:t>
            </a: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0" lvl="0" indent="0" algn="l" rtl="0">
              <a:spcBef>
                <a:spcPts val="1500"/>
              </a:spcBef>
              <a:spcAft>
                <a:spcPts val="0"/>
              </a:spcAft>
              <a:buNone/>
            </a:pPr>
            <a:r>
              <a:rPr lang="en-GB" sz="1200" b="1">
                <a:solidFill>
                  <a:srgbClr val="0D0D0D"/>
                </a:solidFill>
                <a:highlight>
                  <a:srgbClr val="FFFFFF"/>
                </a:highlight>
                <a:latin typeface="Roboto" panose="02000000000000000000"/>
                <a:ea typeface="Roboto" panose="02000000000000000000"/>
                <a:cs typeface="Roboto" panose="02000000000000000000"/>
                <a:sym typeface="Roboto" panose="02000000000000000000"/>
              </a:rPr>
              <a:t>Contents in the consideration stage:</a:t>
            </a:r>
            <a:r>
              <a:rPr lang="en-GB" sz="12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 after understanding the major or at least knowing which one, students consume informative content related to:</a:t>
            </a: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304800" algn="l" rtl="0">
              <a:spcBef>
                <a:spcPts val="1500"/>
              </a:spcBef>
              <a:spcAft>
                <a:spcPts val="0"/>
              </a:spcAft>
              <a:buClr>
                <a:srgbClr val="0D0D0D"/>
              </a:buClr>
              <a:buSzPts val="1200"/>
              <a:buFont typeface="Roboto" panose="02000000000000000000"/>
              <a:buChar char="●"/>
            </a:pPr>
            <a:r>
              <a:rPr lang="en-GB" sz="12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Cost of the major</a:t>
            </a: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304800" algn="l" rtl="0">
              <a:spcBef>
                <a:spcPts val="0"/>
              </a:spcBef>
              <a:spcAft>
                <a:spcPts val="0"/>
              </a:spcAft>
              <a:buClr>
                <a:srgbClr val="0D0D0D"/>
              </a:buClr>
              <a:buSzPts val="1200"/>
              <a:buFont typeface="Roboto" panose="02000000000000000000"/>
              <a:buChar char="●"/>
            </a:pPr>
            <a:r>
              <a:rPr lang="en-GB" sz="12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Which university to choose</a:t>
            </a: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304800" algn="l" rtl="0">
              <a:spcBef>
                <a:spcPts val="0"/>
              </a:spcBef>
              <a:spcAft>
                <a:spcPts val="0"/>
              </a:spcAft>
              <a:buClr>
                <a:srgbClr val="0D0D0D"/>
              </a:buClr>
              <a:buSzPts val="1200"/>
              <a:buFont typeface="Roboto" panose="02000000000000000000"/>
              <a:buChar char="●"/>
            </a:pPr>
            <a:r>
              <a:rPr lang="en-GB" sz="12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Cities where the major is offered</a:t>
            </a: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304800" algn="l" rtl="0">
              <a:spcBef>
                <a:spcPts val="0"/>
              </a:spcBef>
              <a:spcAft>
                <a:spcPts val="0"/>
              </a:spcAft>
              <a:buClr>
                <a:srgbClr val="0D0D0D"/>
              </a:buClr>
              <a:buSzPts val="1200"/>
              <a:buFont typeface="Roboto" panose="02000000000000000000"/>
              <a:buChar char="●"/>
            </a:pPr>
            <a:r>
              <a:rPr lang="en-GB" sz="12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Best career prospects</a:t>
            </a: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304800" algn="l" rtl="0">
              <a:spcBef>
                <a:spcPts val="0"/>
              </a:spcBef>
              <a:spcAft>
                <a:spcPts val="0"/>
              </a:spcAft>
              <a:buClr>
                <a:srgbClr val="0D0D0D"/>
              </a:buClr>
              <a:buSzPts val="1200"/>
              <a:buFont typeface="Roboto" panose="02000000000000000000"/>
              <a:buChar char="●"/>
            </a:pPr>
            <a:r>
              <a:rPr lang="en-GB" sz="12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Professors in that undergraduate or postgraduate program</a:t>
            </a: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304800" algn="l" rtl="0">
              <a:spcBef>
                <a:spcPts val="0"/>
              </a:spcBef>
              <a:spcAft>
                <a:spcPts val="0"/>
              </a:spcAft>
              <a:buClr>
                <a:srgbClr val="0D0D0D"/>
              </a:buClr>
              <a:buSzPts val="1200"/>
              <a:buFont typeface="Roboto" panose="02000000000000000000"/>
              <a:buChar char="●"/>
            </a:pPr>
            <a:r>
              <a:rPr lang="en-GB" sz="12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The prestige and recognition of the university.</a:t>
            </a: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0" lvl="0" indent="0" algn="l" rtl="0">
              <a:spcBef>
                <a:spcPts val="1500"/>
              </a:spcBef>
              <a:spcAft>
                <a:spcPts val="0"/>
              </a:spcAft>
              <a:buNone/>
            </a:pPr>
            <a:r>
              <a:rPr lang="en-GB" sz="1200" b="1">
                <a:solidFill>
                  <a:srgbClr val="0D0D0D"/>
                </a:solidFill>
                <a:highlight>
                  <a:srgbClr val="FFFFFF"/>
                </a:highlight>
                <a:latin typeface="Roboto" panose="02000000000000000000"/>
                <a:ea typeface="Roboto" panose="02000000000000000000"/>
                <a:cs typeface="Roboto" panose="02000000000000000000"/>
                <a:sym typeface="Roboto" panose="02000000000000000000"/>
              </a:rPr>
              <a:t>Contents in the decision stage:</a:t>
            </a:r>
            <a:r>
              <a:rPr lang="en-GB" sz="12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 once all or most variables related to that university major are analyzed, informative content will have a direct relationship with the URLs of academic programs. Users will find information such as contact details, types of financing, scholarships, among other variables to make a decision.</a:t>
            </a: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0" algn="l" rtl="0">
              <a:spcBef>
                <a:spcPts val="0"/>
              </a:spcBef>
              <a:spcAft>
                <a:spcPts val="0"/>
              </a:spcAft>
              <a:buNone/>
            </a:pP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0" algn="l" rtl="0">
              <a:spcBef>
                <a:spcPts val="0"/>
              </a:spcBef>
              <a:spcAft>
                <a:spcPts val="0"/>
              </a:spcAft>
              <a:buNone/>
            </a:pPr>
            <a:endParaRPr sz="1200" b="1">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0" lvl="0" indent="0" algn="l" rtl="0">
              <a:spcBef>
                <a:spcPts val="1500"/>
              </a:spcBef>
              <a:spcAft>
                <a:spcPts val="0"/>
              </a:spcAft>
              <a:buNone/>
            </a:pPr>
            <a:endParaRPr sz="1400"/>
          </a:p>
          <a:p>
            <a:pPr marL="0" lvl="0" indent="0" algn="l" rtl="0">
              <a:spcBef>
                <a:spcPts val="1500"/>
              </a:spcBef>
              <a:spcAft>
                <a:spcPts val="0"/>
              </a:spcAft>
              <a:buNone/>
            </a:pP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0" lvl="0" indent="0" algn="l" rtl="0">
              <a:spcBef>
                <a:spcPts val="1500"/>
              </a:spcBef>
              <a:spcAft>
                <a:spcPts val="0"/>
              </a:spcAft>
              <a:buNone/>
            </a:pP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0" lvl="0" indent="0" algn="l" rtl="0">
              <a:spcBef>
                <a:spcPts val="0"/>
              </a:spcBef>
              <a:spcAft>
                <a:spcPts val="0"/>
              </a:spcAft>
              <a:buNone/>
            </a:pPr>
            <a:endParaRPr b="1"/>
          </a:p>
          <a:p>
            <a:pPr marL="0" lvl="0" indent="0" algn="l" rtl="0">
              <a:spcBef>
                <a:spcPts val="1000"/>
              </a:spcBef>
              <a:spcAft>
                <a:spcPts val="0"/>
              </a:spcAft>
              <a:buNone/>
            </a:pPr>
          </a:p>
          <a:p>
            <a:pPr marL="0" lvl="0" indent="0" algn="l" rtl="0">
              <a:spcBef>
                <a:spcPts val="1000"/>
              </a:spcBef>
              <a:spcAft>
                <a:spcPts val="1000"/>
              </a:spcAft>
              <a:buNone/>
            </a:pPr>
          </a:p>
        </p:txBody>
      </p:sp>
      <p:sp>
        <p:nvSpPr>
          <p:cNvPr id="175" name="Google Shape;175;p20"/>
          <p:cNvSpPr txBox="1"/>
          <p:nvPr>
            <p:ph type="title"/>
          </p:nvPr>
        </p:nvSpPr>
        <p:spPr>
          <a:xfrm>
            <a:off x="438150" y="312200"/>
            <a:ext cx="7505700" cy="621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Content creation</a:t>
            </a: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79" name="Shape 179"/>
        <p:cNvGrpSpPr/>
        <p:nvPr/>
      </p:nvGrpSpPr>
      <p:grpSpPr>
        <a:xfrm>
          <a:off x="0" y="0"/>
          <a:ext cx="0" cy="0"/>
          <a:chOff x="0" y="0"/>
          <a:chExt cx="0" cy="0"/>
        </a:xfrm>
      </p:grpSpPr>
      <p:sp>
        <p:nvSpPr>
          <p:cNvPr id="180" name="Google Shape;180;p21"/>
          <p:cNvSpPr txBox="1"/>
          <p:nvPr>
            <p:ph type="body" idx="1"/>
          </p:nvPr>
        </p:nvSpPr>
        <p:spPr>
          <a:xfrm>
            <a:off x="651075" y="1095975"/>
            <a:ext cx="7389900" cy="2343900"/>
          </a:xfrm>
          <a:prstGeom prst="rect">
            <a:avLst/>
          </a:prstGeom>
        </p:spPr>
        <p:txBody>
          <a:bodyPr spcFirstLastPara="1" wrap="square" lIns="91425" tIns="91425" rIns="91425" bIns="91425" anchor="t" anchorCtr="0">
            <a:noAutofit/>
          </a:bodyPr>
          <a:lstStyle/>
          <a:p>
            <a:pPr marL="457200" lvl="0" indent="-317500" algn="l" rtl="0">
              <a:lnSpc>
                <a:spcPct val="115000"/>
              </a:lnSpc>
              <a:spcBef>
                <a:spcPts val="0"/>
              </a:spcBef>
              <a:spcAft>
                <a:spcPts val="0"/>
              </a:spcAft>
              <a:buClr>
                <a:srgbClr val="0D0D0D"/>
              </a:buClr>
              <a:buSzPts val="1400"/>
              <a:buFont typeface="Roboto" panose="02000000000000000000"/>
              <a:buChar char="●"/>
            </a:pPr>
            <a:r>
              <a:rPr lang="en-GB" sz="14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Having initially garnered 6,465 monthly visits, with a significant portion from social media and digital advertising, the website transitioned to receiving over 17,000 monthly visits, with a substantial 64% contribution from organic sources. This translated to an annual saving of $116,714,475.</a:t>
            </a:r>
            <a:endParaRPr sz="14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0" lvl="0" indent="0" algn="l" rtl="0">
              <a:lnSpc>
                <a:spcPct val="115000"/>
              </a:lnSpc>
              <a:spcBef>
                <a:spcPts val="1500"/>
              </a:spcBef>
              <a:spcAft>
                <a:spcPts val="0"/>
              </a:spcAft>
              <a:buNone/>
            </a:pPr>
            <a:endParaRPr sz="14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317500" algn="l" rtl="0">
              <a:lnSpc>
                <a:spcPct val="115000"/>
              </a:lnSpc>
              <a:spcBef>
                <a:spcPts val="1500"/>
              </a:spcBef>
              <a:spcAft>
                <a:spcPts val="0"/>
              </a:spcAft>
              <a:buClr>
                <a:srgbClr val="0D0D0D"/>
              </a:buClr>
              <a:buSzPts val="1400"/>
              <a:buFont typeface="Roboto" panose="02000000000000000000"/>
              <a:buChar char="●"/>
            </a:pPr>
            <a:r>
              <a:rPr lang="en-GB" sz="14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Concerning business and commercial objectives, the university witnessed a remarkable shift from a mere 10 annual leads generated organically to an impressive 1,066 over the course of a year.</a:t>
            </a:r>
            <a:endParaRPr sz="14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0" lvl="0" indent="0" algn="l" rtl="0">
              <a:spcBef>
                <a:spcPts val="1500"/>
              </a:spcBef>
              <a:spcAft>
                <a:spcPts val="0"/>
              </a:spcAft>
              <a:buNone/>
            </a:pPr>
            <a:endParaRPr sz="1200" b="1">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0" algn="l" rtl="0">
              <a:spcBef>
                <a:spcPts val="0"/>
              </a:spcBef>
              <a:spcAft>
                <a:spcPts val="0"/>
              </a:spcAft>
              <a:buNone/>
            </a:pP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0" algn="l" rtl="0">
              <a:spcBef>
                <a:spcPts val="0"/>
              </a:spcBef>
              <a:spcAft>
                <a:spcPts val="0"/>
              </a:spcAft>
              <a:buNone/>
            </a:pPr>
            <a:endParaRPr sz="1200" b="1">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0" lvl="0" indent="0" algn="l" rtl="0">
              <a:spcBef>
                <a:spcPts val="1500"/>
              </a:spcBef>
              <a:spcAft>
                <a:spcPts val="0"/>
              </a:spcAft>
              <a:buNone/>
            </a:pPr>
            <a:endParaRPr sz="1400"/>
          </a:p>
          <a:p>
            <a:pPr marL="0" lvl="0" indent="0" algn="l" rtl="0">
              <a:spcBef>
                <a:spcPts val="1500"/>
              </a:spcBef>
              <a:spcAft>
                <a:spcPts val="0"/>
              </a:spcAft>
              <a:buNone/>
            </a:pP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0" lvl="0" indent="0" algn="l" rtl="0">
              <a:spcBef>
                <a:spcPts val="1500"/>
              </a:spcBef>
              <a:spcAft>
                <a:spcPts val="0"/>
              </a:spcAft>
              <a:buNone/>
            </a:pP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0" lvl="0" indent="0" algn="l" rtl="0">
              <a:spcBef>
                <a:spcPts val="0"/>
              </a:spcBef>
              <a:spcAft>
                <a:spcPts val="0"/>
              </a:spcAft>
              <a:buNone/>
            </a:pPr>
            <a:endParaRPr b="1"/>
          </a:p>
          <a:p>
            <a:pPr marL="0" lvl="0" indent="0" algn="l" rtl="0">
              <a:spcBef>
                <a:spcPts val="1000"/>
              </a:spcBef>
              <a:spcAft>
                <a:spcPts val="0"/>
              </a:spcAft>
              <a:buNone/>
            </a:pPr>
          </a:p>
          <a:p>
            <a:pPr marL="0" lvl="0" indent="0" algn="l" rtl="0">
              <a:spcBef>
                <a:spcPts val="1000"/>
              </a:spcBef>
              <a:spcAft>
                <a:spcPts val="1000"/>
              </a:spcAft>
              <a:buNone/>
            </a:pPr>
          </a:p>
        </p:txBody>
      </p:sp>
      <p:sp>
        <p:nvSpPr>
          <p:cNvPr id="181" name="Google Shape;181;p21"/>
          <p:cNvSpPr txBox="1"/>
          <p:nvPr>
            <p:ph type="title"/>
          </p:nvPr>
        </p:nvSpPr>
        <p:spPr>
          <a:xfrm>
            <a:off x="438150" y="312200"/>
            <a:ext cx="7505700" cy="621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Objectives achieved</a:t>
            </a:r>
            <a:endParaRPr sz="1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85" name="Shape 185"/>
        <p:cNvGrpSpPr/>
        <p:nvPr/>
      </p:nvGrpSpPr>
      <p:grpSpPr>
        <a:xfrm>
          <a:off x="0" y="0"/>
          <a:ext cx="0" cy="0"/>
          <a:chOff x="0" y="0"/>
          <a:chExt cx="0" cy="0"/>
        </a:xfrm>
      </p:grpSpPr>
      <p:sp>
        <p:nvSpPr>
          <p:cNvPr id="186" name="Google Shape;186;p22"/>
          <p:cNvSpPr txBox="1"/>
          <p:nvPr>
            <p:ph type="body" idx="1"/>
          </p:nvPr>
        </p:nvSpPr>
        <p:spPr>
          <a:xfrm>
            <a:off x="651075" y="1095975"/>
            <a:ext cx="7389900" cy="6210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Clr>
                <a:srgbClr val="0D0D0D"/>
              </a:buClr>
              <a:buSzPts val="1400"/>
              <a:buFont typeface="Roboto" panose="02000000000000000000"/>
              <a:buChar char="●"/>
            </a:pPr>
            <a:r>
              <a:rPr lang="en-GB" sz="14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Which obstacles were on your way, how did you overcome them, which tools you used to debug what type of issues, what was the cause and the solution</a:t>
            </a:r>
            <a:endParaRPr sz="14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0" lvl="0" indent="0" algn="l" rtl="0">
              <a:spcBef>
                <a:spcPts val="1500"/>
              </a:spcBef>
              <a:spcAft>
                <a:spcPts val="0"/>
              </a:spcAft>
              <a:buNone/>
            </a:pPr>
            <a:endParaRPr sz="1100" b="1">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0" algn="l" rtl="0">
              <a:spcBef>
                <a:spcPts val="0"/>
              </a:spcBef>
              <a:spcAft>
                <a:spcPts val="0"/>
              </a:spcAft>
              <a:buNone/>
            </a:pP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0" algn="l" rtl="0">
              <a:spcBef>
                <a:spcPts val="0"/>
              </a:spcBef>
              <a:spcAft>
                <a:spcPts val="0"/>
              </a:spcAft>
              <a:buNone/>
            </a:pPr>
            <a:endParaRPr sz="1200" b="1">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0" lvl="0" indent="0" algn="l" rtl="0">
              <a:spcBef>
                <a:spcPts val="1500"/>
              </a:spcBef>
              <a:spcAft>
                <a:spcPts val="0"/>
              </a:spcAft>
              <a:buNone/>
            </a:pPr>
            <a:endParaRPr sz="1400"/>
          </a:p>
          <a:p>
            <a:pPr marL="0" lvl="0" indent="0" algn="l" rtl="0">
              <a:spcBef>
                <a:spcPts val="1500"/>
              </a:spcBef>
              <a:spcAft>
                <a:spcPts val="0"/>
              </a:spcAft>
              <a:buNone/>
            </a:pP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0" lvl="0" indent="0" algn="l" rtl="0">
              <a:spcBef>
                <a:spcPts val="1500"/>
              </a:spcBef>
              <a:spcAft>
                <a:spcPts val="0"/>
              </a:spcAft>
              <a:buNone/>
            </a:pPr>
            <a:endParaRPr sz="12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0" lvl="0" indent="0" algn="l" rtl="0">
              <a:spcBef>
                <a:spcPts val="0"/>
              </a:spcBef>
              <a:spcAft>
                <a:spcPts val="0"/>
              </a:spcAft>
              <a:buNone/>
            </a:pPr>
            <a:endParaRPr b="1"/>
          </a:p>
          <a:p>
            <a:pPr marL="0" lvl="0" indent="0" algn="l" rtl="0">
              <a:spcBef>
                <a:spcPts val="1000"/>
              </a:spcBef>
              <a:spcAft>
                <a:spcPts val="0"/>
              </a:spcAft>
              <a:buNone/>
            </a:pPr>
          </a:p>
          <a:p>
            <a:pPr marL="0" lvl="0" indent="0" algn="l" rtl="0">
              <a:spcBef>
                <a:spcPts val="1000"/>
              </a:spcBef>
              <a:spcAft>
                <a:spcPts val="1000"/>
              </a:spcAft>
              <a:buNone/>
            </a:pPr>
          </a:p>
        </p:txBody>
      </p:sp>
      <p:sp>
        <p:nvSpPr>
          <p:cNvPr id="187" name="Google Shape;187;p22"/>
          <p:cNvSpPr txBox="1"/>
          <p:nvPr>
            <p:ph type="title"/>
          </p:nvPr>
        </p:nvSpPr>
        <p:spPr>
          <a:xfrm>
            <a:off x="438150" y="312200"/>
            <a:ext cx="7505700" cy="621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Question</a:t>
            </a:r>
            <a:endParaRPr sz="1800"/>
          </a:p>
        </p:txBody>
      </p:sp>
      <p:sp>
        <p:nvSpPr>
          <p:cNvPr id="188" name="Google Shape;188;p22"/>
          <p:cNvSpPr txBox="1"/>
          <p:nvPr/>
        </p:nvSpPr>
        <p:spPr>
          <a:xfrm>
            <a:off x="640225" y="1779600"/>
            <a:ext cx="7812900" cy="2821200"/>
          </a:xfrm>
          <a:prstGeom prst="rect">
            <a:avLst/>
          </a:prstGeom>
          <a:noFill/>
          <a:ln>
            <a:noFill/>
          </a:ln>
        </p:spPr>
        <p:txBody>
          <a:bodyPr spcFirstLastPara="1" wrap="square" lIns="91425" tIns="91425" rIns="91425" bIns="91425" anchor="t" anchorCtr="0">
            <a:noAutofit/>
          </a:bodyPr>
          <a:lstStyle/>
          <a:p>
            <a:pPr marL="457200" lvl="0" indent="-298450" algn="l" rtl="0">
              <a:lnSpc>
                <a:spcPct val="115000"/>
              </a:lnSpc>
              <a:spcBef>
                <a:spcPts val="0"/>
              </a:spcBef>
              <a:spcAft>
                <a:spcPts val="0"/>
              </a:spcAft>
              <a:buClr>
                <a:srgbClr val="0D0D0D"/>
              </a:buClr>
              <a:buSzPts val="1100"/>
              <a:buFont typeface="Roboto" panose="02000000000000000000"/>
              <a:buChar char="●"/>
            </a:pPr>
            <a:r>
              <a:rPr lang="en-GB" sz="11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Our challenges focused on developing precise processes for each step of the SEO strategy, with the goal of achieving seamless alignment between internal and external stakeholders.</a:t>
            </a:r>
            <a:endParaRPr sz="11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298450" algn="l" rtl="0">
              <a:lnSpc>
                <a:spcPct val="115000"/>
              </a:lnSpc>
              <a:spcBef>
                <a:spcPts val="0"/>
              </a:spcBef>
              <a:spcAft>
                <a:spcPts val="0"/>
              </a:spcAft>
              <a:buClr>
                <a:srgbClr val="0D0D0D"/>
              </a:buClr>
              <a:buSzPts val="1100"/>
              <a:buFont typeface="Roboto" panose="02000000000000000000"/>
              <a:buChar char="●"/>
            </a:pPr>
            <a:r>
              <a:rPr lang="en-GB" sz="11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To address these challenges, we provided extensive training to the university's editors, teaching them how to create different types of content, including transactional and informational content. In addition, we held weekly meetings with the IT team to improve the speed of the website, implement changes for a more interactive interface, and meticulously plan ongoing actions.</a:t>
            </a:r>
            <a:endParaRPr sz="11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298450" algn="l" rtl="0">
              <a:lnSpc>
                <a:spcPct val="115000"/>
              </a:lnSpc>
              <a:spcBef>
                <a:spcPts val="0"/>
              </a:spcBef>
              <a:spcAft>
                <a:spcPts val="0"/>
              </a:spcAft>
              <a:buClr>
                <a:srgbClr val="0D0D0D"/>
              </a:buClr>
              <a:buSzPts val="1100"/>
              <a:buFont typeface="Roboto" panose="02000000000000000000"/>
              <a:buChar char="●"/>
            </a:pPr>
            <a:r>
              <a:rPr lang="en-GB" sz="11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Key tools employed included Screaming Frog for site crawling, which allowed for technical improvements in architecture, on-page SEO, speed and content.</a:t>
            </a:r>
            <a:endParaRPr sz="11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298450" algn="l" rtl="0">
              <a:lnSpc>
                <a:spcPct val="115000"/>
              </a:lnSpc>
              <a:spcBef>
                <a:spcPts val="0"/>
              </a:spcBef>
              <a:spcAft>
                <a:spcPts val="0"/>
              </a:spcAft>
              <a:buClr>
                <a:srgbClr val="0D0D0D"/>
              </a:buClr>
              <a:buSzPts val="1100"/>
              <a:buFont typeface="Roboto" panose="02000000000000000000"/>
              <a:buChar char="●"/>
            </a:pPr>
            <a:r>
              <a:rPr lang="en-GB" sz="11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Semrush facilitated in-depth keyword research at different audience stages and competitor analysis.</a:t>
            </a:r>
            <a:endParaRPr sz="11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298450" algn="l" rtl="0">
              <a:lnSpc>
                <a:spcPct val="115000"/>
              </a:lnSpc>
              <a:spcBef>
                <a:spcPts val="0"/>
              </a:spcBef>
              <a:spcAft>
                <a:spcPts val="0"/>
              </a:spcAft>
              <a:buClr>
                <a:srgbClr val="0D0D0D"/>
              </a:buClr>
              <a:buSzPts val="1100"/>
              <a:buFont typeface="Roboto" panose="02000000000000000000"/>
              <a:buChar char="●"/>
            </a:pPr>
            <a:r>
              <a:rPr lang="en-GB" sz="11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Ahrefs played a key role in identifying competitors' backlinks for possible replication.</a:t>
            </a:r>
            <a:endParaRPr sz="11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298450" algn="l" rtl="0">
              <a:lnSpc>
                <a:spcPct val="115000"/>
              </a:lnSpc>
              <a:spcBef>
                <a:spcPts val="0"/>
              </a:spcBef>
              <a:spcAft>
                <a:spcPts val="0"/>
              </a:spcAft>
              <a:buClr>
                <a:srgbClr val="0D0D0D"/>
              </a:buClr>
              <a:buSzPts val="1100"/>
              <a:buFont typeface="Roboto" panose="02000000000000000000"/>
              <a:buChar char="●"/>
            </a:pPr>
            <a:r>
              <a:rPr lang="en-GB" sz="11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Publisuites, a link buying platform, was used to bolster the authority of crucial degrees such as environmental engineering, law, architecture, civil engineering, electrical engineering and psychology.</a:t>
            </a:r>
            <a:endParaRPr sz="11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457200" lvl="0" indent="-298450" algn="l" rtl="0">
              <a:lnSpc>
                <a:spcPct val="115000"/>
              </a:lnSpc>
              <a:spcBef>
                <a:spcPts val="0"/>
              </a:spcBef>
              <a:spcAft>
                <a:spcPts val="0"/>
              </a:spcAft>
              <a:buClr>
                <a:srgbClr val="0D0D0D"/>
              </a:buClr>
              <a:buSzPts val="1100"/>
              <a:buFont typeface="Roboto" panose="02000000000000000000"/>
              <a:buChar char="●"/>
            </a:pPr>
            <a:r>
              <a:rPr lang="en-GB" sz="1100">
                <a:solidFill>
                  <a:srgbClr val="0D0D0D"/>
                </a:solidFill>
                <a:highlight>
                  <a:srgbClr val="FFFFFF"/>
                </a:highlight>
                <a:latin typeface="Roboto" panose="02000000000000000000"/>
                <a:ea typeface="Roboto" panose="02000000000000000000"/>
                <a:cs typeface="Roboto" panose="02000000000000000000"/>
                <a:sym typeface="Roboto" panose="02000000000000000000"/>
              </a:rPr>
              <a:t>Looker studio was used for automated reporting so that managers had access to the data they needed in real time.</a:t>
            </a:r>
            <a:endParaRPr sz="11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0" lvl="0" indent="0" algn="l" rtl="0">
              <a:lnSpc>
                <a:spcPct val="115000"/>
              </a:lnSpc>
              <a:spcBef>
                <a:spcPts val="1500"/>
              </a:spcBef>
              <a:spcAft>
                <a:spcPts val="0"/>
              </a:spcAft>
              <a:buNone/>
            </a:pPr>
            <a:endParaRPr sz="1100">
              <a:solidFill>
                <a:srgbClr val="0D0D0D"/>
              </a:solidFill>
              <a:highlight>
                <a:srgbClr val="FFFFFF"/>
              </a:highlight>
              <a:latin typeface="Roboto" panose="02000000000000000000"/>
              <a:ea typeface="Roboto" panose="02000000000000000000"/>
              <a:cs typeface="Roboto" panose="02000000000000000000"/>
              <a:sym typeface="Roboto" panose="02000000000000000000"/>
            </a:endParaRPr>
          </a:p>
          <a:p>
            <a:pPr marL="0" lvl="0" indent="0" algn="l" rtl="0">
              <a:spcBef>
                <a:spcPts val="1500"/>
              </a:spcBef>
              <a:spcAft>
                <a:spcPts val="0"/>
              </a:spcAft>
              <a:buNone/>
            </a:pPr>
            <a:endParaRPr sz="1300">
              <a:solidFill>
                <a:schemeClr val="dk2"/>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theme/theme1.xml><?xml version="1.0" encoding="utf-8"?>
<a:theme xmlns:a="http://schemas.openxmlformats.org/drawingml/2006/main"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6278</Words>
  <Application>WPS Presentation</Application>
  <PresentationFormat/>
  <Paragraphs>148</Paragraphs>
  <Slides>10</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10</vt:i4>
      </vt:variant>
    </vt:vector>
  </HeadingPairs>
  <TitlesOfParts>
    <vt:vector size="20" baseType="lpstr">
      <vt:lpstr>Arial</vt:lpstr>
      <vt:lpstr>SimSun</vt:lpstr>
      <vt:lpstr>Wingdings</vt:lpstr>
      <vt:lpstr>Arial</vt:lpstr>
      <vt:lpstr>Nunito</vt:lpstr>
      <vt:lpstr>Calibri</vt:lpstr>
      <vt:lpstr>Roboto</vt:lpstr>
      <vt:lpstr>Microsoft YaHei</vt:lpstr>
      <vt:lpstr>Arial Unicode MS</vt:lpstr>
      <vt:lpstr>Shift</vt:lpstr>
      <vt:lpstr>SEO Manager Position - Exercise</vt:lpstr>
      <vt:lpstr>Case study</vt:lpstr>
      <vt:lpstr>Understanding the target audience, whether students or rankings:</vt:lpstr>
      <vt:lpstr>SEO audit</vt:lpstr>
      <vt:lpstr>Knowledge of the competition</vt:lpstr>
      <vt:lpstr>Information architecture and internal linking strategy</vt:lpstr>
      <vt:lpstr>Content creation</vt:lpstr>
      <vt:lpstr>Objectives achieved</vt:lpstr>
      <vt:lpstr>Question</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SEO Manager Position - Exercise</dc:title>
  <dc:creator/>
  <cp:lastModifiedBy>usuario</cp:lastModifiedBy>
  <cp:revision>1</cp:revision>
  <dcterms:created xsi:type="dcterms:W3CDTF">2024-02-13T02:45:34Z</dcterms:created>
  <dcterms:modified xsi:type="dcterms:W3CDTF">2024-02-13T02:45:35Z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3BC6F3A8CBEC4830A78B824E0B411012_12</vt:lpwstr>
  </property>
  <property fmtid="{D5CDD505-2E9C-101B-9397-08002B2CF9AE}" pid="3" name="KSOProductBuildVer">
    <vt:lpwstr>1033-12.2.0.13431</vt:lpwstr>
  </property>
</Properties>
</file>